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89" r:id="rId3"/>
    <p:sldId id="262" r:id="rId4"/>
    <p:sldId id="263" r:id="rId5"/>
    <p:sldId id="264" r:id="rId6"/>
    <p:sldId id="269" r:id="rId7"/>
    <p:sldId id="270" r:id="rId8"/>
    <p:sldId id="283" r:id="rId9"/>
    <p:sldId id="271" r:id="rId10"/>
    <p:sldId id="267" r:id="rId11"/>
    <p:sldId id="268" r:id="rId12"/>
    <p:sldId id="272" r:id="rId13"/>
    <p:sldId id="273" r:id="rId14"/>
    <p:sldId id="276" r:id="rId15"/>
    <p:sldId id="282" r:id="rId16"/>
    <p:sldId id="278" r:id="rId17"/>
    <p:sldId id="277" r:id="rId18"/>
    <p:sldId id="275" r:id="rId19"/>
    <p:sldId id="284" r:id="rId20"/>
    <p:sldId id="274" r:id="rId21"/>
    <p:sldId id="286" r:id="rId22"/>
    <p:sldId id="288" r:id="rId23"/>
    <p:sldId id="261" r:id="rId24"/>
    <p:sldId id="287" r:id="rId25"/>
    <p:sldId id="290" r:id="rId26"/>
    <p:sldId id="29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1C59"/>
    <a:srgbClr val="000000"/>
    <a:srgbClr val="FFF6B9"/>
    <a:srgbClr val="D30E45"/>
    <a:srgbClr val="231F2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2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4FCFAA-0B1C-4463-936D-31F53F4363F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BDEC60-2242-4A0B-AA4B-57B9FF232339}">
      <dgm:prSet phldrT="[Tekst]" custT="1"/>
      <dgm:spPr>
        <a:solidFill>
          <a:schemeClr val="bg1">
            <a:lumMod val="95000"/>
          </a:schemeClr>
        </a:solidFill>
        <a:effectLst>
          <a:softEdge rad="31750"/>
        </a:effectLst>
      </dgm:spPr>
      <dgm:t>
        <a:bodyPr/>
        <a:lstStyle/>
        <a:p>
          <a:r>
            <a:rPr lang="pl-PL" sz="1800" b="1" dirty="0" smtClean="0">
              <a:solidFill>
                <a:schemeClr val="tx1"/>
              </a:solidFill>
            </a:rPr>
            <a:t>Pacjenci </a:t>
          </a:r>
        </a:p>
        <a:p>
          <a:r>
            <a:rPr lang="pl-PL" sz="1800" b="0" dirty="0" smtClean="0">
              <a:solidFill>
                <a:schemeClr val="tx1"/>
              </a:solidFill>
            </a:rPr>
            <a:t>(n=84)</a:t>
          </a:r>
          <a:endParaRPr lang="en-US" sz="1800" b="0" dirty="0">
            <a:solidFill>
              <a:schemeClr val="tx1"/>
            </a:solidFill>
          </a:endParaRPr>
        </a:p>
      </dgm:t>
    </dgm:pt>
    <dgm:pt modelId="{4F2CF9D1-4AD0-4A0E-8545-69EF937FC347}" type="parTrans" cxnId="{1961C150-6124-4429-AB29-C9E18C8BC7CC}">
      <dgm:prSet/>
      <dgm:spPr/>
      <dgm:t>
        <a:bodyPr/>
        <a:lstStyle/>
        <a:p>
          <a:endParaRPr lang="en-US"/>
        </a:p>
      </dgm:t>
    </dgm:pt>
    <dgm:pt modelId="{E0B2F143-DCF6-4B4B-B719-96ABC7C4280B}" type="sibTrans" cxnId="{1961C150-6124-4429-AB29-C9E18C8BC7CC}">
      <dgm:prSet/>
      <dgm:spPr/>
      <dgm:t>
        <a:bodyPr/>
        <a:lstStyle/>
        <a:p>
          <a:endParaRPr lang="en-US"/>
        </a:p>
      </dgm:t>
    </dgm:pt>
    <dgm:pt modelId="{9BABCB97-AE37-4383-BC64-3983F3E40D1C}">
      <dgm:prSet phldrT="[Tekst]" custT="1"/>
      <dgm:spPr>
        <a:solidFill>
          <a:srgbClr val="D30E45"/>
        </a:solidFill>
        <a:ln>
          <a:noFill/>
        </a:ln>
        <a:effectLst>
          <a:softEdge rad="31750"/>
        </a:effectLst>
      </dgm:spPr>
      <dgm:t>
        <a:bodyPr/>
        <a:lstStyle/>
        <a:p>
          <a:pPr>
            <a:spcAft>
              <a:spcPts val="0"/>
            </a:spcAft>
          </a:pPr>
          <a:r>
            <a:rPr lang="pl-PL" sz="1400" dirty="0" smtClean="0"/>
            <a:t>ACS/Orthokine®</a:t>
          </a:r>
        </a:p>
        <a:p>
          <a:pPr>
            <a:spcAft>
              <a:spcPts val="0"/>
            </a:spcAft>
          </a:pPr>
          <a:r>
            <a:rPr lang="pl-PL" sz="1400" dirty="0" smtClean="0"/>
            <a:t>n=32</a:t>
          </a:r>
          <a:endParaRPr lang="en-US" sz="1400" dirty="0"/>
        </a:p>
      </dgm:t>
    </dgm:pt>
    <dgm:pt modelId="{B1ED56E9-8077-48B7-AA50-D8D36F810922}" type="parTrans" cxnId="{20BFEB9A-1D33-4B6F-857B-2194B5C13F43}">
      <dgm:prSet/>
      <dgm:spPr/>
      <dgm:t>
        <a:bodyPr/>
        <a:lstStyle/>
        <a:p>
          <a:endParaRPr lang="en-US"/>
        </a:p>
      </dgm:t>
    </dgm:pt>
    <dgm:pt modelId="{946CAC25-516C-4902-BF4B-F6FF5DFCB6FD}" type="sibTrans" cxnId="{20BFEB9A-1D33-4B6F-857B-2194B5C13F43}">
      <dgm:prSet/>
      <dgm:spPr/>
      <dgm:t>
        <a:bodyPr/>
        <a:lstStyle/>
        <a:p>
          <a:endParaRPr lang="en-US"/>
        </a:p>
      </dgm:t>
    </dgm:pt>
    <dgm:pt modelId="{5DAA8CA1-F205-4312-987B-79B33F1F2723}">
      <dgm:prSet phldrT="[Tekst]" custT="1"/>
      <dgm:spPr>
        <a:solidFill>
          <a:schemeClr val="bg1">
            <a:lumMod val="75000"/>
          </a:schemeClr>
        </a:solidFill>
        <a:ln>
          <a:noFill/>
        </a:ln>
        <a:effectLst>
          <a:softEdge rad="31750"/>
        </a:effectLst>
      </dgm:spPr>
      <dgm:t>
        <a:bodyPr/>
        <a:lstStyle/>
        <a:p>
          <a:pPr>
            <a:spcAft>
              <a:spcPts val="0"/>
            </a:spcAft>
          </a:pPr>
          <a:r>
            <a:rPr lang="pl-PL" sz="1400" dirty="0" smtClean="0">
              <a:solidFill>
                <a:schemeClr val="tx1"/>
              </a:solidFill>
            </a:rPr>
            <a:t>Triamcinolon 5mg</a:t>
          </a:r>
        </a:p>
        <a:p>
          <a:pPr>
            <a:spcAft>
              <a:spcPts val="0"/>
            </a:spcAft>
          </a:pPr>
          <a:r>
            <a:rPr lang="pl-PL" sz="1400" dirty="0" smtClean="0">
              <a:solidFill>
                <a:schemeClr val="tx1"/>
              </a:solidFill>
            </a:rPr>
            <a:t>(n=25)</a:t>
          </a:r>
          <a:endParaRPr lang="en-US" sz="1400" dirty="0">
            <a:solidFill>
              <a:schemeClr val="tx1"/>
            </a:solidFill>
          </a:endParaRPr>
        </a:p>
      </dgm:t>
    </dgm:pt>
    <dgm:pt modelId="{9A4AF226-54CB-498B-800E-04920C6A29CF}" type="parTrans" cxnId="{087ED0A6-E9C5-4D64-8C57-23ADC5266C05}">
      <dgm:prSet/>
      <dgm:spPr/>
      <dgm:t>
        <a:bodyPr/>
        <a:lstStyle/>
        <a:p>
          <a:endParaRPr lang="en-US"/>
        </a:p>
      </dgm:t>
    </dgm:pt>
    <dgm:pt modelId="{EAA9470D-D97B-4827-B27E-B6C11F99564D}" type="sibTrans" cxnId="{087ED0A6-E9C5-4D64-8C57-23ADC5266C05}">
      <dgm:prSet/>
      <dgm:spPr/>
      <dgm:t>
        <a:bodyPr/>
        <a:lstStyle/>
        <a:p>
          <a:endParaRPr lang="en-US"/>
        </a:p>
      </dgm:t>
    </dgm:pt>
    <dgm:pt modelId="{16241F75-FBDE-4B29-86FB-FBC9E23B2F9D}">
      <dgm:prSet phldrT="[Tekst]" custT="1"/>
      <dgm:spPr>
        <a:solidFill>
          <a:schemeClr val="tx1">
            <a:lumMod val="65000"/>
            <a:lumOff val="35000"/>
          </a:schemeClr>
        </a:solidFill>
        <a:ln>
          <a:noFill/>
        </a:ln>
        <a:effectLst>
          <a:softEdge rad="31750"/>
        </a:effectLst>
      </dgm:spPr>
      <dgm:t>
        <a:bodyPr/>
        <a:lstStyle/>
        <a:p>
          <a:pPr>
            <a:spcAft>
              <a:spcPts val="0"/>
            </a:spcAft>
          </a:pPr>
          <a:r>
            <a:rPr lang="pl-PL" sz="1400" dirty="0" smtClean="0">
              <a:solidFill>
                <a:schemeClr val="bg1"/>
              </a:solidFill>
            </a:rPr>
            <a:t>Triamcinolon 10mg</a:t>
          </a:r>
        </a:p>
        <a:p>
          <a:pPr>
            <a:spcAft>
              <a:spcPts val="0"/>
            </a:spcAft>
          </a:pPr>
          <a:r>
            <a:rPr lang="pl-PL" sz="1400" dirty="0" smtClean="0">
              <a:solidFill>
                <a:schemeClr val="bg1"/>
              </a:solidFill>
            </a:rPr>
            <a:t>(n=27)</a:t>
          </a:r>
          <a:endParaRPr lang="en-US" sz="1400" dirty="0">
            <a:solidFill>
              <a:schemeClr val="bg1"/>
            </a:solidFill>
          </a:endParaRPr>
        </a:p>
      </dgm:t>
    </dgm:pt>
    <dgm:pt modelId="{255B4A79-ABDE-45B5-B49B-B74C1FD15DBF}" type="parTrans" cxnId="{218DFE95-BB41-4C82-BAA8-D0D9A96C6B78}">
      <dgm:prSet/>
      <dgm:spPr/>
      <dgm:t>
        <a:bodyPr/>
        <a:lstStyle/>
        <a:p>
          <a:endParaRPr lang="en-US"/>
        </a:p>
      </dgm:t>
    </dgm:pt>
    <dgm:pt modelId="{917C1A38-E929-42A3-BF75-95A5C6FAF042}" type="sibTrans" cxnId="{218DFE95-BB41-4C82-BAA8-D0D9A96C6B78}">
      <dgm:prSet/>
      <dgm:spPr/>
      <dgm:t>
        <a:bodyPr/>
        <a:lstStyle/>
        <a:p>
          <a:endParaRPr lang="en-US"/>
        </a:p>
      </dgm:t>
    </dgm:pt>
    <dgm:pt modelId="{921D2E54-D11E-4D74-9750-5B74B7133BC9}" type="pres">
      <dgm:prSet presAssocID="{044FCFAA-0B1C-4463-936D-31F53F4363F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924EFE-39E3-4E08-A736-C92130D99C61}" type="pres">
      <dgm:prSet presAssocID="{EBBDEC60-2242-4A0B-AA4B-57B9FF232339}" presName="hierRoot1" presStyleCnt="0">
        <dgm:presLayoutVars>
          <dgm:hierBranch val="init"/>
        </dgm:presLayoutVars>
      </dgm:prSet>
      <dgm:spPr/>
    </dgm:pt>
    <dgm:pt modelId="{DB6031E0-036B-40B8-9E09-383AE7F71397}" type="pres">
      <dgm:prSet presAssocID="{EBBDEC60-2242-4A0B-AA4B-57B9FF232339}" presName="rootComposite1" presStyleCnt="0"/>
      <dgm:spPr/>
    </dgm:pt>
    <dgm:pt modelId="{7A206E80-2B61-4706-AB3C-56399EC25E13}" type="pres">
      <dgm:prSet presAssocID="{EBBDEC60-2242-4A0B-AA4B-57B9FF232339}" presName="rootText1" presStyleLbl="node0" presStyleIdx="0" presStyleCnt="1" custScaleX="129481" custScaleY="150995" custLinFactNeighborX="2192" custLinFactNeighborY="-52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BD2DEB-8605-4CFC-9212-0A4C81B2ED5C}" type="pres">
      <dgm:prSet presAssocID="{EBBDEC60-2242-4A0B-AA4B-57B9FF23233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D9606EA-AE29-44A7-A61C-0D4807C47F41}" type="pres">
      <dgm:prSet presAssocID="{EBBDEC60-2242-4A0B-AA4B-57B9FF232339}" presName="hierChild2" presStyleCnt="0"/>
      <dgm:spPr/>
    </dgm:pt>
    <dgm:pt modelId="{AFEF5039-0DC3-4455-9134-233E265A1195}" type="pres">
      <dgm:prSet presAssocID="{B1ED56E9-8077-48B7-AA50-D8D36F810922}" presName="Name37" presStyleLbl="parChTrans1D2" presStyleIdx="0" presStyleCnt="3"/>
      <dgm:spPr/>
      <dgm:t>
        <a:bodyPr/>
        <a:lstStyle/>
        <a:p>
          <a:endParaRPr lang="en-US"/>
        </a:p>
      </dgm:t>
    </dgm:pt>
    <dgm:pt modelId="{E1F30B0E-ED94-49E2-808D-0133D9B25A04}" type="pres">
      <dgm:prSet presAssocID="{9BABCB97-AE37-4383-BC64-3983F3E40D1C}" presName="hierRoot2" presStyleCnt="0">
        <dgm:presLayoutVars>
          <dgm:hierBranch val="init"/>
        </dgm:presLayoutVars>
      </dgm:prSet>
      <dgm:spPr/>
    </dgm:pt>
    <dgm:pt modelId="{24B17D75-9261-4A2E-959B-9DD7B06F5D1C}" type="pres">
      <dgm:prSet presAssocID="{9BABCB97-AE37-4383-BC64-3983F3E40D1C}" presName="rootComposite" presStyleCnt="0"/>
      <dgm:spPr/>
    </dgm:pt>
    <dgm:pt modelId="{7B666883-AA70-4864-8567-389C6B6440AF}" type="pres">
      <dgm:prSet presAssocID="{9BABCB97-AE37-4383-BC64-3983F3E40D1C}" presName="rootText" presStyleLbl="node2" presStyleIdx="0" presStyleCnt="3" custScaleX="157146" custScaleY="1467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4D62E3-D29C-4A29-9DF8-E5118921E2DA}" type="pres">
      <dgm:prSet presAssocID="{9BABCB97-AE37-4383-BC64-3983F3E40D1C}" presName="rootConnector" presStyleLbl="node2" presStyleIdx="0" presStyleCnt="3"/>
      <dgm:spPr/>
      <dgm:t>
        <a:bodyPr/>
        <a:lstStyle/>
        <a:p>
          <a:endParaRPr lang="en-US"/>
        </a:p>
      </dgm:t>
    </dgm:pt>
    <dgm:pt modelId="{BF346239-E01C-4B01-B9E8-5E774CDF4010}" type="pres">
      <dgm:prSet presAssocID="{9BABCB97-AE37-4383-BC64-3983F3E40D1C}" presName="hierChild4" presStyleCnt="0"/>
      <dgm:spPr/>
    </dgm:pt>
    <dgm:pt modelId="{53723128-ABA5-49D3-938C-9451F313FFF3}" type="pres">
      <dgm:prSet presAssocID="{9BABCB97-AE37-4383-BC64-3983F3E40D1C}" presName="hierChild5" presStyleCnt="0"/>
      <dgm:spPr/>
    </dgm:pt>
    <dgm:pt modelId="{420C349A-05F9-40B4-BE36-C169681BDFAA}" type="pres">
      <dgm:prSet presAssocID="{9A4AF226-54CB-498B-800E-04920C6A29CF}" presName="Name37" presStyleLbl="parChTrans1D2" presStyleIdx="1" presStyleCnt="3"/>
      <dgm:spPr/>
      <dgm:t>
        <a:bodyPr/>
        <a:lstStyle/>
        <a:p>
          <a:endParaRPr lang="en-US"/>
        </a:p>
      </dgm:t>
    </dgm:pt>
    <dgm:pt modelId="{6F358241-707D-4AD5-996C-B6DBFFD37064}" type="pres">
      <dgm:prSet presAssocID="{5DAA8CA1-F205-4312-987B-79B33F1F2723}" presName="hierRoot2" presStyleCnt="0">
        <dgm:presLayoutVars>
          <dgm:hierBranch val="init"/>
        </dgm:presLayoutVars>
      </dgm:prSet>
      <dgm:spPr/>
    </dgm:pt>
    <dgm:pt modelId="{11344E59-F915-48A3-8A62-C01D78A094EA}" type="pres">
      <dgm:prSet presAssocID="{5DAA8CA1-F205-4312-987B-79B33F1F2723}" presName="rootComposite" presStyleCnt="0"/>
      <dgm:spPr/>
    </dgm:pt>
    <dgm:pt modelId="{0A79E31A-487F-4359-AF7C-842AFC810F2D}" type="pres">
      <dgm:prSet presAssocID="{5DAA8CA1-F205-4312-987B-79B33F1F2723}" presName="rootText" presStyleLbl="node2" presStyleIdx="1" presStyleCnt="3" custScaleX="152747" custScaleY="1471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3029BE-DDD8-4412-AADC-FCB8215D6CA5}" type="pres">
      <dgm:prSet presAssocID="{5DAA8CA1-F205-4312-987B-79B33F1F2723}" presName="rootConnector" presStyleLbl="node2" presStyleIdx="1" presStyleCnt="3"/>
      <dgm:spPr/>
      <dgm:t>
        <a:bodyPr/>
        <a:lstStyle/>
        <a:p>
          <a:endParaRPr lang="en-US"/>
        </a:p>
      </dgm:t>
    </dgm:pt>
    <dgm:pt modelId="{AFE8C62D-F566-4768-80DF-2AFBB1BCABDB}" type="pres">
      <dgm:prSet presAssocID="{5DAA8CA1-F205-4312-987B-79B33F1F2723}" presName="hierChild4" presStyleCnt="0"/>
      <dgm:spPr/>
    </dgm:pt>
    <dgm:pt modelId="{55636BE7-4E75-40E3-80ED-6F7D64424AF4}" type="pres">
      <dgm:prSet presAssocID="{5DAA8CA1-F205-4312-987B-79B33F1F2723}" presName="hierChild5" presStyleCnt="0"/>
      <dgm:spPr/>
    </dgm:pt>
    <dgm:pt modelId="{BEE1DD8D-B65D-4415-B653-26B62EEA6677}" type="pres">
      <dgm:prSet presAssocID="{255B4A79-ABDE-45B5-B49B-B74C1FD15DBF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1FCF1EB-1210-4906-83FF-EAB47E1C20C0}" type="pres">
      <dgm:prSet presAssocID="{16241F75-FBDE-4B29-86FB-FBC9E23B2F9D}" presName="hierRoot2" presStyleCnt="0">
        <dgm:presLayoutVars>
          <dgm:hierBranch val="init"/>
        </dgm:presLayoutVars>
      </dgm:prSet>
      <dgm:spPr/>
    </dgm:pt>
    <dgm:pt modelId="{69F3F96C-869A-4665-9836-4D2E61D620FB}" type="pres">
      <dgm:prSet presAssocID="{16241F75-FBDE-4B29-86FB-FBC9E23B2F9D}" presName="rootComposite" presStyleCnt="0"/>
      <dgm:spPr/>
    </dgm:pt>
    <dgm:pt modelId="{C864F597-3A60-49D2-83BE-8175645748F7}" type="pres">
      <dgm:prSet presAssocID="{16241F75-FBDE-4B29-86FB-FBC9E23B2F9D}" presName="rootText" presStyleLbl="node2" presStyleIdx="2" presStyleCnt="3" custScaleX="150409" custScaleY="1471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99130A-B139-447D-9030-C0A6D7F99A87}" type="pres">
      <dgm:prSet presAssocID="{16241F75-FBDE-4B29-86FB-FBC9E23B2F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79FA0CA5-0B46-417A-8CFB-E719ED1CB778}" type="pres">
      <dgm:prSet presAssocID="{16241F75-FBDE-4B29-86FB-FBC9E23B2F9D}" presName="hierChild4" presStyleCnt="0"/>
      <dgm:spPr/>
    </dgm:pt>
    <dgm:pt modelId="{A104BE58-0B82-41E8-8FBD-FC400F18B801}" type="pres">
      <dgm:prSet presAssocID="{16241F75-FBDE-4B29-86FB-FBC9E23B2F9D}" presName="hierChild5" presStyleCnt="0"/>
      <dgm:spPr/>
    </dgm:pt>
    <dgm:pt modelId="{E3E93DAB-0FA3-40D8-B6A4-1EC25F6678F0}" type="pres">
      <dgm:prSet presAssocID="{EBBDEC60-2242-4A0B-AA4B-57B9FF232339}" presName="hierChild3" presStyleCnt="0"/>
      <dgm:spPr/>
    </dgm:pt>
  </dgm:ptLst>
  <dgm:cxnLst>
    <dgm:cxn modelId="{E8043031-41BF-4DB2-87AE-D3379A414B1B}" type="presOf" srcId="{16241F75-FBDE-4B29-86FB-FBC9E23B2F9D}" destId="{C864F597-3A60-49D2-83BE-8175645748F7}" srcOrd="0" destOrd="0" presId="urn:microsoft.com/office/officeart/2005/8/layout/orgChart1"/>
    <dgm:cxn modelId="{22C5C6D4-15E8-4260-BF28-BB03F47210C2}" type="presOf" srcId="{5DAA8CA1-F205-4312-987B-79B33F1F2723}" destId="{503029BE-DDD8-4412-AADC-FCB8215D6CA5}" srcOrd="1" destOrd="0" presId="urn:microsoft.com/office/officeart/2005/8/layout/orgChart1"/>
    <dgm:cxn modelId="{087ED0A6-E9C5-4D64-8C57-23ADC5266C05}" srcId="{EBBDEC60-2242-4A0B-AA4B-57B9FF232339}" destId="{5DAA8CA1-F205-4312-987B-79B33F1F2723}" srcOrd="1" destOrd="0" parTransId="{9A4AF226-54CB-498B-800E-04920C6A29CF}" sibTransId="{EAA9470D-D97B-4827-B27E-B6C11F99564D}"/>
    <dgm:cxn modelId="{1D4BFE55-B48B-4921-8F11-81989E3A9B78}" type="presOf" srcId="{EBBDEC60-2242-4A0B-AA4B-57B9FF232339}" destId="{7A206E80-2B61-4706-AB3C-56399EC25E13}" srcOrd="0" destOrd="0" presId="urn:microsoft.com/office/officeart/2005/8/layout/orgChart1"/>
    <dgm:cxn modelId="{8F798697-A011-4C2A-B963-4DBB1D6B8B0F}" type="presOf" srcId="{9BABCB97-AE37-4383-BC64-3983F3E40D1C}" destId="{7B666883-AA70-4864-8567-389C6B6440AF}" srcOrd="0" destOrd="0" presId="urn:microsoft.com/office/officeart/2005/8/layout/orgChart1"/>
    <dgm:cxn modelId="{E190CA53-F213-4CDA-8BBB-A6BAE779C519}" type="presOf" srcId="{EBBDEC60-2242-4A0B-AA4B-57B9FF232339}" destId="{64BD2DEB-8605-4CFC-9212-0A4C81B2ED5C}" srcOrd="1" destOrd="0" presId="urn:microsoft.com/office/officeart/2005/8/layout/orgChart1"/>
    <dgm:cxn modelId="{1961C150-6124-4429-AB29-C9E18C8BC7CC}" srcId="{044FCFAA-0B1C-4463-936D-31F53F4363F5}" destId="{EBBDEC60-2242-4A0B-AA4B-57B9FF232339}" srcOrd="0" destOrd="0" parTransId="{4F2CF9D1-4AD0-4A0E-8545-69EF937FC347}" sibTransId="{E0B2F143-DCF6-4B4B-B719-96ABC7C4280B}"/>
    <dgm:cxn modelId="{218DFE95-BB41-4C82-BAA8-D0D9A96C6B78}" srcId="{EBBDEC60-2242-4A0B-AA4B-57B9FF232339}" destId="{16241F75-FBDE-4B29-86FB-FBC9E23B2F9D}" srcOrd="2" destOrd="0" parTransId="{255B4A79-ABDE-45B5-B49B-B74C1FD15DBF}" sibTransId="{917C1A38-E929-42A3-BF75-95A5C6FAF042}"/>
    <dgm:cxn modelId="{20BFEB9A-1D33-4B6F-857B-2194B5C13F43}" srcId="{EBBDEC60-2242-4A0B-AA4B-57B9FF232339}" destId="{9BABCB97-AE37-4383-BC64-3983F3E40D1C}" srcOrd="0" destOrd="0" parTransId="{B1ED56E9-8077-48B7-AA50-D8D36F810922}" sibTransId="{946CAC25-516C-4902-BF4B-F6FF5DFCB6FD}"/>
    <dgm:cxn modelId="{3B3B9605-E7B5-45EB-A0AA-F0DB5701DE38}" type="presOf" srcId="{B1ED56E9-8077-48B7-AA50-D8D36F810922}" destId="{AFEF5039-0DC3-4455-9134-233E265A1195}" srcOrd="0" destOrd="0" presId="urn:microsoft.com/office/officeart/2005/8/layout/orgChart1"/>
    <dgm:cxn modelId="{072477A8-9D00-4B89-981E-46A61002CF2E}" type="presOf" srcId="{044FCFAA-0B1C-4463-936D-31F53F4363F5}" destId="{921D2E54-D11E-4D74-9750-5B74B7133BC9}" srcOrd="0" destOrd="0" presId="urn:microsoft.com/office/officeart/2005/8/layout/orgChart1"/>
    <dgm:cxn modelId="{6D7597F6-CF1C-43E1-8E3E-560741D4CAD7}" type="presOf" srcId="{5DAA8CA1-F205-4312-987B-79B33F1F2723}" destId="{0A79E31A-487F-4359-AF7C-842AFC810F2D}" srcOrd="0" destOrd="0" presId="urn:microsoft.com/office/officeart/2005/8/layout/orgChart1"/>
    <dgm:cxn modelId="{E37DBD5D-705C-47B8-B309-52EA74797EE4}" type="presOf" srcId="{9A4AF226-54CB-498B-800E-04920C6A29CF}" destId="{420C349A-05F9-40B4-BE36-C169681BDFAA}" srcOrd="0" destOrd="0" presId="urn:microsoft.com/office/officeart/2005/8/layout/orgChart1"/>
    <dgm:cxn modelId="{0D1E2918-6A55-4F8A-A08D-8AA59C7BF233}" type="presOf" srcId="{16241F75-FBDE-4B29-86FB-FBC9E23B2F9D}" destId="{B599130A-B139-447D-9030-C0A6D7F99A87}" srcOrd="1" destOrd="0" presId="urn:microsoft.com/office/officeart/2005/8/layout/orgChart1"/>
    <dgm:cxn modelId="{08BE90AF-F1B1-4C89-BDBB-33AFB651C4C7}" type="presOf" srcId="{9BABCB97-AE37-4383-BC64-3983F3E40D1C}" destId="{D64D62E3-D29C-4A29-9DF8-E5118921E2DA}" srcOrd="1" destOrd="0" presId="urn:microsoft.com/office/officeart/2005/8/layout/orgChart1"/>
    <dgm:cxn modelId="{29114FAE-8FA7-46AB-BC7F-97F3391F5572}" type="presOf" srcId="{255B4A79-ABDE-45B5-B49B-B74C1FD15DBF}" destId="{BEE1DD8D-B65D-4415-B653-26B62EEA6677}" srcOrd="0" destOrd="0" presId="urn:microsoft.com/office/officeart/2005/8/layout/orgChart1"/>
    <dgm:cxn modelId="{C63CBF10-30A2-4C8A-8445-D602D9AF5345}" type="presParOf" srcId="{921D2E54-D11E-4D74-9750-5B74B7133BC9}" destId="{E5924EFE-39E3-4E08-A736-C92130D99C61}" srcOrd="0" destOrd="0" presId="urn:microsoft.com/office/officeart/2005/8/layout/orgChart1"/>
    <dgm:cxn modelId="{71F43978-B524-4873-900D-8AF8B8A752CB}" type="presParOf" srcId="{E5924EFE-39E3-4E08-A736-C92130D99C61}" destId="{DB6031E0-036B-40B8-9E09-383AE7F71397}" srcOrd="0" destOrd="0" presId="urn:microsoft.com/office/officeart/2005/8/layout/orgChart1"/>
    <dgm:cxn modelId="{84869197-01AD-480E-9F1D-BD9A693FFFAF}" type="presParOf" srcId="{DB6031E0-036B-40B8-9E09-383AE7F71397}" destId="{7A206E80-2B61-4706-AB3C-56399EC25E13}" srcOrd="0" destOrd="0" presId="urn:microsoft.com/office/officeart/2005/8/layout/orgChart1"/>
    <dgm:cxn modelId="{4C1B73B7-1C92-44C4-9E6C-DAA9C98EB480}" type="presParOf" srcId="{DB6031E0-036B-40B8-9E09-383AE7F71397}" destId="{64BD2DEB-8605-4CFC-9212-0A4C81B2ED5C}" srcOrd="1" destOrd="0" presId="urn:microsoft.com/office/officeart/2005/8/layout/orgChart1"/>
    <dgm:cxn modelId="{B6FAA29E-365D-48D0-85BB-CE1FBA2C6339}" type="presParOf" srcId="{E5924EFE-39E3-4E08-A736-C92130D99C61}" destId="{FD9606EA-AE29-44A7-A61C-0D4807C47F41}" srcOrd="1" destOrd="0" presId="urn:microsoft.com/office/officeart/2005/8/layout/orgChart1"/>
    <dgm:cxn modelId="{9AB8F7D7-E298-43D8-A0C4-E926596B5F59}" type="presParOf" srcId="{FD9606EA-AE29-44A7-A61C-0D4807C47F41}" destId="{AFEF5039-0DC3-4455-9134-233E265A1195}" srcOrd="0" destOrd="0" presId="urn:microsoft.com/office/officeart/2005/8/layout/orgChart1"/>
    <dgm:cxn modelId="{1CD7E01F-92A1-41E9-9C93-C73D9CDF01D9}" type="presParOf" srcId="{FD9606EA-AE29-44A7-A61C-0D4807C47F41}" destId="{E1F30B0E-ED94-49E2-808D-0133D9B25A04}" srcOrd="1" destOrd="0" presId="urn:microsoft.com/office/officeart/2005/8/layout/orgChart1"/>
    <dgm:cxn modelId="{18B59F22-B259-441A-AA14-14F49F9005DB}" type="presParOf" srcId="{E1F30B0E-ED94-49E2-808D-0133D9B25A04}" destId="{24B17D75-9261-4A2E-959B-9DD7B06F5D1C}" srcOrd="0" destOrd="0" presId="urn:microsoft.com/office/officeart/2005/8/layout/orgChart1"/>
    <dgm:cxn modelId="{27675E1F-3273-4E6A-909D-9588B1A354DB}" type="presParOf" srcId="{24B17D75-9261-4A2E-959B-9DD7B06F5D1C}" destId="{7B666883-AA70-4864-8567-389C6B6440AF}" srcOrd="0" destOrd="0" presId="urn:microsoft.com/office/officeart/2005/8/layout/orgChart1"/>
    <dgm:cxn modelId="{CBA5915D-6FB9-4F19-AA96-938F258F3CEE}" type="presParOf" srcId="{24B17D75-9261-4A2E-959B-9DD7B06F5D1C}" destId="{D64D62E3-D29C-4A29-9DF8-E5118921E2DA}" srcOrd="1" destOrd="0" presId="urn:microsoft.com/office/officeart/2005/8/layout/orgChart1"/>
    <dgm:cxn modelId="{6A3FE31D-2F1B-442E-819F-2F9A285FC0D7}" type="presParOf" srcId="{E1F30B0E-ED94-49E2-808D-0133D9B25A04}" destId="{BF346239-E01C-4B01-B9E8-5E774CDF4010}" srcOrd="1" destOrd="0" presId="urn:microsoft.com/office/officeart/2005/8/layout/orgChart1"/>
    <dgm:cxn modelId="{85D84123-33C6-4916-B3EE-97427369C986}" type="presParOf" srcId="{E1F30B0E-ED94-49E2-808D-0133D9B25A04}" destId="{53723128-ABA5-49D3-938C-9451F313FFF3}" srcOrd="2" destOrd="0" presId="urn:microsoft.com/office/officeart/2005/8/layout/orgChart1"/>
    <dgm:cxn modelId="{BD3207BB-BA3C-440D-99F7-69005B657F0D}" type="presParOf" srcId="{FD9606EA-AE29-44A7-A61C-0D4807C47F41}" destId="{420C349A-05F9-40B4-BE36-C169681BDFAA}" srcOrd="2" destOrd="0" presId="urn:microsoft.com/office/officeart/2005/8/layout/orgChart1"/>
    <dgm:cxn modelId="{3AAC8C17-AC55-4E6D-AAEB-5E8C43D2A579}" type="presParOf" srcId="{FD9606EA-AE29-44A7-A61C-0D4807C47F41}" destId="{6F358241-707D-4AD5-996C-B6DBFFD37064}" srcOrd="3" destOrd="0" presId="urn:microsoft.com/office/officeart/2005/8/layout/orgChart1"/>
    <dgm:cxn modelId="{71EC93DB-2A3A-4D34-A981-1B78073AB1C5}" type="presParOf" srcId="{6F358241-707D-4AD5-996C-B6DBFFD37064}" destId="{11344E59-F915-48A3-8A62-C01D78A094EA}" srcOrd="0" destOrd="0" presId="urn:microsoft.com/office/officeart/2005/8/layout/orgChart1"/>
    <dgm:cxn modelId="{CF383DBF-25FF-44D9-8D65-CB595ED1FCE3}" type="presParOf" srcId="{11344E59-F915-48A3-8A62-C01D78A094EA}" destId="{0A79E31A-487F-4359-AF7C-842AFC810F2D}" srcOrd="0" destOrd="0" presId="urn:microsoft.com/office/officeart/2005/8/layout/orgChart1"/>
    <dgm:cxn modelId="{E2DE3968-D479-4EEB-8A34-922D5D13D40B}" type="presParOf" srcId="{11344E59-F915-48A3-8A62-C01D78A094EA}" destId="{503029BE-DDD8-4412-AADC-FCB8215D6CA5}" srcOrd="1" destOrd="0" presId="urn:microsoft.com/office/officeart/2005/8/layout/orgChart1"/>
    <dgm:cxn modelId="{BE8660DA-E386-41DC-A924-CC3E632CF82D}" type="presParOf" srcId="{6F358241-707D-4AD5-996C-B6DBFFD37064}" destId="{AFE8C62D-F566-4768-80DF-2AFBB1BCABDB}" srcOrd="1" destOrd="0" presId="urn:microsoft.com/office/officeart/2005/8/layout/orgChart1"/>
    <dgm:cxn modelId="{FBD56191-FF80-4430-9FE5-A111C9E5E2B7}" type="presParOf" srcId="{6F358241-707D-4AD5-996C-B6DBFFD37064}" destId="{55636BE7-4E75-40E3-80ED-6F7D64424AF4}" srcOrd="2" destOrd="0" presId="urn:microsoft.com/office/officeart/2005/8/layout/orgChart1"/>
    <dgm:cxn modelId="{99F7060D-1AC8-4A92-A42E-6A4F05322B7C}" type="presParOf" srcId="{FD9606EA-AE29-44A7-A61C-0D4807C47F41}" destId="{BEE1DD8D-B65D-4415-B653-26B62EEA6677}" srcOrd="4" destOrd="0" presId="urn:microsoft.com/office/officeart/2005/8/layout/orgChart1"/>
    <dgm:cxn modelId="{AB34A1C9-3648-4FDB-9B58-B192CF5C1666}" type="presParOf" srcId="{FD9606EA-AE29-44A7-A61C-0D4807C47F41}" destId="{D1FCF1EB-1210-4906-83FF-EAB47E1C20C0}" srcOrd="5" destOrd="0" presId="urn:microsoft.com/office/officeart/2005/8/layout/orgChart1"/>
    <dgm:cxn modelId="{6C1EA7B5-93CF-4836-8050-0DA436C6F7E6}" type="presParOf" srcId="{D1FCF1EB-1210-4906-83FF-EAB47E1C20C0}" destId="{69F3F96C-869A-4665-9836-4D2E61D620FB}" srcOrd="0" destOrd="0" presId="urn:microsoft.com/office/officeart/2005/8/layout/orgChart1"/>
    <dgm:cxn modelId="{46705A7E-7D4B-4EF2-8D33-91793F64D1DE}" type="presParOf" srcId="{69F3F96C-869A-4665-9836-4D2E61D620FB}" destId="{C864F597-3A60-49D2-83BE-8175645748F7}" srcOrd="0" destOrd="0" presId="urn:microsoft.com/office/officeart/2005/8/layout/orgChart1"/>
    <dgm:cxn modelId="{DE2F15D3-357A-4209-A8CE-944A035606B1}" type="presParOf" srcId="{69F3F96C-869A-4665-9836-4D2E61D620FB}" destId="{B599130A-B139-447D-9030-C0A6D7F99A87}" srcOrd="1" destOrd="0" presId="urn:microsoft.com/office/officeart/2005/8/layout/orgChart1"/>
    <dgm:cxn modelId="{DE3E08D6-88B5-4920-85BE-F3FD88342C00}" type="presParOf" srcId="{D1FCF1EB-1210-4906-83FF-EAB47E1C20C0}" destId="{79FA0CA5-0B46-417A-8CFB-E719ED1CB778}" srcOrd="1" destOrd="0" presId="urn:microsoft.com/office/officeart/2005/8/layout/orgChart1"/>
    <dgm:cxn modelId="{422DAF1E-A682-4E78-87F5-7A6241CB6D51}" type="presParOf" srcId="{D1FCF1EB-1210-4906-83FF-EAB47E1C20C0}" destId="{A104BE58-0B82-41E8-8FBD-FC400F18B801}" srcOrd="2" destOrd="0" presId="urn:microsoft.com/office/officeart/2005/8/layout/orgChart1"/>
    <dgm:cxn modelId="{B8FFD761-D352-4909-8F92-5D96236686F9}" type="presParOf" srcId="{E5924EFE-39E3-4E08-A736-C92130D99C61}" destId="{E3E93DAB-0FA3-40D8-B6A4-1EC25F6678F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E1DD8D-B65D-4415-B653-26B62EEA6677}">
      <dsp:nvSpPr>
        <dsp:cNvPr id="0" name=""/>
        <dsp:cNvSpPr/>
      </dsp:nvSpPr>
      <dsp:spPr>
        <a:xfrm>
          <a:off x="2505946" y="1288809"/>
          <a:ext cx="1717764" cy="233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904"/>
              </a:lnTo>
              <a:lnTo>
                <a:pt x="1717764" y="129904"/>
              </a:lnTo>
              <a:lnTo>
                <a:pt x="1717764" y="2337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0C349A-05F9-40B4-BE36-C169681BDFAA}">
      <dsp:nvSpPr>
        <dsp:cNvPr id="0" name=""/>
        <dsp:cNvSpPr/>
      </dsp:nvSpPr>
      <dsp:spPr>
        <a:xfrm>
          <a:off x="2460226" y="1288809"/>
          <a:ext cx="91440" cy="2337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9904"/>
              </a:lnTo>
              <a:lnTo>
                <a:pt x="57351" y="129904"/>
              </a:lnTo>
              <a:lnTo>
                <a:pt x="57351" y="2337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F5039-0DC3-4455-9134-233E265A1195}">
      <dsp:nvSpPr>
        <dsp:cNvPr id="0" name=""/>
        <dsp:cNvSpPr/>
      </dsp:nvSpPr>
      <dsp:spPr>
        <a:xfrm>
          <a:off x="778142" y="1288809"/>
          <a:ext cx="1727803" cy="233708"/>
        </a:xfrm>
        <a:custGeom>
          <a:avLst/>
          <a:gdLst/>
          <a:ahLst/>
          <a:cxnLst/>
          <a:rect l="0" t="0" r="0" b="0"/>
          <a:pathLst>
            <a:path>
              <a:moveTo>
                <a:pt x="1727803" y="0"/>
              </a:moveTo>
              <a:lnTo>
                <a:pt x="1727803" y="129904"/>
              </a:lnTo>
              <a:lnTo>
                <a:pt x="0" y="129904"/>
              </a:lnTo>
              <a:lnTo>
                <a:pt x="0" y="2337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206E80-2B61-4706-AB3C-56399EC25E13}">
      <dsp:nvSpPr>
        <dsp:cNvPr id="0" name=""/>
        <dsp:cNvSpPr/>
      </dsp:nvSpPr>
      <dsp:spPr>
        <a:xfrm>
          <a:off x="1865911" y="542429"/>
          <a:ext cx="1280069" cy="746380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3175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tx1"/>
              </a:solidFill>
            </a:rPr>
            <a:t>Pacjenci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dirty="0" smtClean="0">
              <a:solidFill>
                <a:schemeClr val="tx1"/>
              </a:solidFill>
            </a:rPr>
            <a:t>(n=84)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1865911" y="542429"/>
        <a:ext cx="1280069" cy="746380"/>
      </dsp:txXfrm>
    </dsp:sp>
    <dsp:sp modelId="{7B666883-AA70-4864-8567-389C6B6440AF}">
      <dsp:nvSpPr>
        <dsp:cNvPr id="0" name=""/>
        <dsp:cNvSpPr/>
      </dsp:nvSpPr>
      <dsp:spPr>
        <a:xfrm>
          <a:off x="1357" y="1522518"/>
          <a:ext cx="1553570" cy="725312"/>
        </a:xfrm>
        <a:prstGeom prst="rect">
          <a:avLst/>
        </a:prstGeom>
        <a:solidFill>
          <a:srgbClr val="D30E45"/>
        </a:solidFill>
        <a:ln w="25400" cap="flat" cmpd="sng" algn="ctr">
          <a:noFill/>
          <a:prstDash val="solid"/>
        </a:ln>
        <a:effectLst>
          <a:softEdge rad="3175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400" kern="1200" dirty="0" smtClean="0"/>
            <a:t>ACS/Orthokine®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400" kern="1200" dirty="0" smtClean="0"/>
            <a:t>n=32</a:t>
          </a:r>
          <a:endParaRPr lang="en-US" sz="1400" kern="1200" dirty="0"/>
        </a:p>
      </dsp:txBody>
      <dsp:txXfrm>
        <a:off x="1357" y="1522518"/>
        <a:ext cx="1553570" cy="725312"/>
      </dsp:txXfrm>
    </dsp:sp>
    <dsp:sp modelId="{0A79E31A-487F-4359-AF7C-842AFC810F2D}">
      <dsp:nvSpPr>
        <dsp:cNvPr id="0" name=""/>
        <dsp:cNvSpPr/>
      </dsp:nvSpPr>
      <dsp:spPr>
        <a:xfrm>
          <a:off x="1762537" y="1522518"/>
          <a:ext cx="1510080" cy="727200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noFill/>
          <a:prstDash val="solid"/>
        </a:ln>
        <a:effectLst>
          <a:softEdge rad="3175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400" kern="1200" dirty="0" smtClean="0">
              <a:solidFill>
                <a:schemeClr val="tx1"/>
              </a:solidFill>
            </a:rPr>
            <a:t>Triamcinolon 5mg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400" kern="1200" dirty="0" smtClean="0">
              <a:solidFill>
                <a:schemeClr val="tx1"/>
              </a:solidFill>
            </a:rPr>
            <a:t>(n=25)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762537" y="1522518"/>
        <a:ext cx="1510080" cy="727200"/>
      </dsp:txXfrm>
    </dsp:sp>
    <dsp:sp modelId="{C864F597-3A60-49D2-83BE-8175645748F7}">
      <dsp:nvSpPr>
        <dsp:cNvPr id="0" name=""/>
        <dsp:cNvSpPr/>
      </dsp:nvSpPr>
      <dsp:spPr>
        <a:xfrm>
          <a:off x="3480227" y="1522518"/>
          <a:ext cx="1486966" cy="727200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noFill/>
          <a:prstDash val="solid"/>
        </a:ln>
        <a:effectLst>
          <a:softEdge rad="3175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400" kern="1200" dirty="0" smtClean="0">
              <a:solidFill>
                <a:schemeClr val="bg1"/>
              </a:solidFill>
            </a:rPr>
            <a:t>Triamcinolon 10mg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400" kern="1200" dirty="0" smtClean="0">
              <a:solidFill>
                <a:schemeClr val="bg1"/>
              </a:solidFill>
            </a:rPr>
            <a:t>(n=27)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3480227" y="1522518"/>
        <a:ext cx="1486966" cy="727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DE7EE-58DE-4450-A4C1-AD4676D2550D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5C267-106A-499F-B5B9-D0CFD16E7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184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4342A2-CA19-435E-A182-315E52F8C706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2DC2C8-82FE-4D90-BC51-E1B6F0E7C71D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626A75-5210-452E-AB55-557318F14425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en-US" dirty="0" smtClean="0"/>
              <a:t>Zasadniczy element </a:t>
            </a:r>
          </a:p>
          <a:p>
            <a:r>
              <a:rPr lang="pl-PL" altLang="en-US" dirty="0" smtClean="0"/>
              <a:t>Strzykawka EOT / </a:t>
            </a:r>
            <a:r>
              <a:rPr lang="pl-PL" altLang="en-US" dirty="0" err="1" smtClean="0"/>
              <a:t>Orthokone</a:t>
            </a:r>
            <a:endParaRPr lang="pl-PL" altLang="en-US" dirty="0" smtClean="0"/>
          </a:p>
          <a:p>
            <a:r>
              <a:rPr lang="pl-PL" altLang="en-US" dirty="0" smtClean="0"/>
              <a:t>zwiększenie stężenia IL-1Ra w ACS  do 140 razy</a:t>
            </a:r>
          </a:p>
          <a:p>
            <a:r>
              <a:rPr lang="pl-PL" altLang="en-US" dirty="0" smtClean="0"/>
              <a:t>PDGF (</a:t>
            </a:r>
            <a:r>
              <a:rPr lang="pl-PL" altLang="en-US" dirty="0" err="1" smtClean="0"/>
              <a:t>płytkopochodny</a:t>
            </a:r>
            <a:r>
              <a:rPr lang="pl-PL" altLang="en-US" dirty="0" smtClean="0"/>
              <a:t> CW) do 144 razy</a:t>
            </a:r>
          </a:p>
          <a:p>
            <a:r>
              <a:rPr lang="pl-PL" altLang="en-US" dirty="0" smtClean="0"/>
              <a:t>VEGF (CW śródbłonka naczyniowego) do 12 razy</a:t>
            </a:r>
          </a:p>
          <a:p>
            <a:r>
              <a:rPr lang="pl-PL" altLang="en-US" dirty="0" smtClean="0"/>
              <a:t>IGF-1 (insulinopodobny CW) do 2 razy</a:t>
            </a:r>
          </a:p>
          <a:p>
            <a:r>
              <a:rPr lang="pl-PL" altLang="en-US" dirty="0" smtClean="0"/>
              <a:t>FGF-2 (CW fibroblastów) do 7,5 </a:t>
            </a:r>
            <a:r>
              <a:rPr lang="pl-PL" altLang="en-US" dirty="0" err="1" smtClean="0"/>
              <a:t>raza</a:t>
            </a:r>
            <a:endParaRPr lang="pl-PL" altLang="en-US" dirty="0" smtClean="0"/>
          </a:p>
          <a:p>
            <a:r>
              <a:rPr lang="pl-PL" altLang="en-US" dirty="0" smtClean="0"/>
              <a:t>TGF-β1 (transformujący CW) do 80 razy</a:t>
            </a:r>
          </a:p>
          <a:p>
            <a:r>
              <a:rPr lang="pl-PL" altLang="en-US" dirty="0" smtClean="0"/>
              <a:t>HGF  (CW </a:t>
            </a:r>
            <a:r>
              <a:rPr lang="pl-PL" altLang="en-US" dirty="0" err="1" smtClean="0"/>
              <a:t>hepatocytów</a:t>
            </a:r>
            <a:r>
              <a:rPr lang="pl-PL" altLang="en-US" dirty="0" smtClean="0"/>
              <a:t>) do 3 razy</a:t>
            </a:r>
            <a:endParaRPr lang="en-GB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3E83-D406-4EE4-8F95-0EB1C488AAB5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29CF-74FB-4AC0-AC05-F9B14F1D5C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0041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3E83-D406-4EE4-8F95-0EB1C488AAB5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29CF-74FB-4AC0-AC05-F9B14F1D5C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7225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3E83-D406-4EE4-8F95-0EB1C488AAB5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29CF-74FB-4AC0-AC05-F9B14F1D5C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2595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D30E45"/>
              </a:buCl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022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55576" y="393305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3E83-D406-4EE4-8F95-0EB1C488AAB5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29CF-74FB-4AC0-AC05-F9B14F1D5C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rostokąt 7"/>
          <p:cNvSpPr/>
          <p:nvPr userDrawn="1"/>
        </p:nvSpPr>
        <p:spPr>
          <a:xfrm>
            <a:off x="179512" y="1052736"/>
            <a:ext cx="8640960" cy="648072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5602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3E83-D406-4EE4-8F95-0EB1C488AAB5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29CF-74FB-4AC0-AC05-F9B14F1D5C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2430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3E83-D406-4EE4-8F95-0EB1C488AAB5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29CF-74FB-4AC0-AC05-F9B14F1D5C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5439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3E83-D406-4EE4-8F95-0EB1C488AAB5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29CF-74FB-4AC0-AC05-F9B14F1D5C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3376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3E83-D406-4EE4-8F95-0EB1C488AAB5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29CF-74FB-4AC0-AC05-F9B14F1D5C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3000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3E83-D406-4EE4-8F95-0EB1C488AAB5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29CF-74FB-4AC0-AC05-F9B14F1D5C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2808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3E83-D406-4EE4-8F95-0EB1C488AAB5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29CF-74FB-4AC0-AC05-F9B14F1D5C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446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err="1" smtClean="0"/>
              <a:t>Kliknij,by</a:t>
            </a:r>
            <a:r>
              <a:rPr lang="pl-PL" dirty="0" smtClean="0"/>
              <a:t>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77E3E83-D406-4EE4-8F95-0EB1C488AAB5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B6729CF-74FB-4AC0-AC05-F9B14F1D5C1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4155" y="5805264"/>
            <a:ext cx="1822341" cy="93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oliniowy 7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53975" cap="rnd">
            <a:solidFill>
              <a:srgbClr val="D30E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8630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wmf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t.wkhealth.com/pt/re/cim/home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83568" y="2204864"/>
            <a:ext cx="8136904" cy="1362075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solidFill>
                  <a:srgbClr val="F01C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Orthokine®</a:t>
            </a:r>
            <a:br>
              <a:rPr lang="pl-PL" sz="3200" dirty="0" smtClean="0">
                <a:solidFill>
                  <a:srgbClr val="F01C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autologiczna kondycjonowana surowica w  schorzeniach narządu ruchu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611560" y="4077072"/>
            <a:ext cx="7772400" cy="1500187"/>
          </a:xfrm>
        </p:spPr>
        <p:txBody>
          <a:bodyPr>
            <a:normAutofit/>
          </a:bodyPr>
          <a:lstStyle/>
          <a:p>
            <a:pPr algn="r"/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051720" y="3979803"/>
            <a:ext cx="5715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9pPr>
          </a:lstStyle>
          <a:p>
            <a:pPr eaLnBrk="1" hangingPunct="1"/>
            <a:r>
              <a:rPr lang="pl-PL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Dane </a:t>
            </a:r>
            <a:r>
              <a:rPr lang="pl-PL" alt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przedkliniczne i </a:t>
            </a:r>
            <a:r>
              <a:rPr lang="pl-PL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randomizowane badania kliniczne</a:t>
            </a:r>
            <a:endParaRPr lang="de-DE" alt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5222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Badania </a:t>
            </a:r>
            <a:r>
              <a:rPr lang="pl-PL" i="1" dirty="0" smtClean="0"/>
              <a:t>in vitro </a:t>
            </a:r>
            <a:r>
              <a:rPr lang="pl-PL" dirty="0" smtClean="0"/>
              <a:t>vs praktyczne zastosowanie 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395536" y="1627580"/>
            <a:ext cx="5626968" cy="4525963"/>
          </a:xfrm>
        </p:spPr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wstrzyknięciu do stawu kolanowego 2ml surowicy autologicznej kondycjonowanej (met. Orthokine®), stężenie </a:t>
            </a:r>
            <a:r>
              <a:rPr lang="pl-P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IL-1Ra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 płynie stawowym jest około </a:t>
            </a:r>
            <a:r>
              <a:rPr lang="pl-PL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170 razy wyższe niż stężenie IL-1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całkowitego zahamowania działania IL-1 wystarczy 10-krotne wyższe stężenie IL-1Ra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267672"/>
            <a:ext cx="1818042" cy="1342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53994513"/>
              </p:ext>
            </p:extLst>
          </p:nvPr>
        </p:nvGraphicFramePr>
        <p:xfrm>
          <a:off x="6300192" y="1695817"/>
          <a:ext cx="2843808" cy="3313065"/>
        </p:xfrm>
        <a:graphic>
          <a:graphicData uri="http://schemas.openxmlformats.org/presentationml/2006/ole">
            <p:oleObj spid="_x0000_s3111" name="Prism 6" r:id="rId4" imgW="2395263" imgH="2791554" progId="Prism6.Document">
              <p:embed/>
            </p:oleObj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395536" y="5568768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*stężenie IL-1 u </a:t>
            </a:r>
            <a:r>
              <a:rPr lang="pl-PL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pacj</a:t>
            </a:r>
            <a:r>
              <a:rPr lang="pl-PL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z </a:t>
            </a:r>
            <a:r>
              <a:rPr lang="pl-PL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</a:t>
            </a:r>
            <a:r>
              <a:rPr lang="pl-PL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zwyrodnieniową wynosi zwykle ok. 2.5 </a:t>
            </a:r>
            <a:r>
              <a:rPr lang="pl-PL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pg</a:t>
            </a:r>
            <a:r>
              <a:rPr lang="pl-PL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/ml; stężenie Il-1Ra w ACS wynosi 2 </a:t>
            </a:r>
            <a:r>
              <a:rPr lang="pl-PL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</a:t>
            </a:r>
            <a:r>
              <a:rPr lang="pl-PL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/ml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95536" y="6483367"/>
            <a:ext cx="60486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050" dirty="0" err="1" smtClean="0">
                <a:solidFill>
                  <a:schemeClr val="bg1"/>
                </a:solidFill>
              </a:rPr>
              <a:t>Meier</a:t>
            </a:r>
            <a:r>
              <a:rPr lang="pl-PL" sz="1050" dirty="0" smtClean="0">
                <a:solidFill>
                  <a:schemeClr val="bg1"/>
                </a:solidFill>
              </a:rPr>
              <a:t> H. et al.  </a:t>
            </a:r>
            <a:r>
              <a:rPr lang="pl-PL" sz="1050" dirty="0" err="1" smtClean="0">
                <a:solidFill>
                  <a:schemeClr val="bg1"/>
                </a:solidFill>
              </a:rPr>
              <a:t>Inflamm</a:t>
            </a:r>
            <a:r>
              <a:rPr lang="pl-PL" sz="1050" dirty="0" smtClean="0">
                <a:solidFill>
                  <a:schemeClr val="bg1"/>
                </a:solidFill>
              </a:rPr>
              <a:t> Res  (2003)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4586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Orthokine® w </a:t>
            </a:r>
            <a:r>
              <a:rPr lang="pl-PL" dirty="0" err="1" smtClean="0"/>
              <a:t>ch.</a:t>
            </a:r>
            <a:r>
              <a:rPr lang="pl-PL" dirty="0" smtClean="0"/>
              <a:t> zwyrodnieniowej stawu kolanowego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711349"/>
            <a:ext cx="5616624" cy="4525963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 badania:</a:t>
            </a:r>
          </a:p>
          <a:p>
            <a:pPr lvl="1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kreślenie skuteczności i bezpieczeństwa Orthokine® w leczeniu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zwyrodnieniowej stawu kolanowego, </a:t>
            </a:r>
            <a:r>
              <a:rPr lang="pl-P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porównaniu z </a:t>
            </a:r>
            <a:r>
              <a:rPr lang="pl-PL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hialuronianem</a:t>
            </a:r>
            <a:r>
              <a:rPr lang="pl-P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(HA) i placebo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(0.9% NaCl)</a:t>
            </a: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Schemat badania:</a:t>
            </a:r>
          </a:p>
          <a:p>
            <a:pPr lvl="1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rospektywne, randomizowane, zaślepione, bezpośrednio porównawcze</a:t>
            </a:r>
          </a:p>
          <a:p>
            <a:pPr lvl="1"/>
            <a:r>
              <a:rPr lang="pl-PL" dirty="0"/>
              <a:t>T</a:t>
            </a:r>
            <a:r>
              <a:rPr lang="pl-PL" dirty="0" smtClean="0"/>
              <a:t>erapię podawano </a:t>
            </a:r>
            <a:r>
              <a:rPr lang="pl-PL" dirty="0" smtClean="0">
                <a:solidFill>
                  <a:srgbClr val="FFFF00"/>
                </a:solidFill>
              </a:rPr>
              <a:t>dostawowo</a:t>
            </a:r>
            <a:r>
              <a:rPr lang="pl-PL" dirty="0" smtClean="0"/>
              <a:t> przez </a:t>
            </a:r>
            <a:r>
              <a:rPr lang="pl-PL" dirty="0" smtClean="0">
                <a:solidFill>
                  <a:srgbClr val="FFFF00"/>
                </a:solidFill>
              </a:rPr>
              <a:t>3 kolejne tygodnie</a:t>
            </a:r>
            <a:endParaRPr lang="pl-PL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Pacjenci:</a:t>
            </a:r>
          </a:p>
          <a:p>
            <a:pPr lvl="1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N=376</a:t>
            </a:r>
          </a:p>
          <a:p>
            <a:pPr lvl="1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Wiek &gt;30 r.ż.</a:t>
            </a:r>
          </a:p>
          <a:p>
            <a:pPr lvl="1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h. zwyrodnieniowa stawu kolanowego ≥3mies.</a:t>
            </a:r>
          </a:p>
          <a:p>
            <a:pPr lvl="1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miany radiologiczne 2-3 w skali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Kellgrena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-Lawrence’a</a:t>
            </a:r>
          </a:p>
          <a:p>
            <a:pPr lvl="1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ól ≥50 w skali VAS</a:t>
            </a:r>
          </a:p>
          <a:p>
            <a:pPr lvl="1"/>
            <a:r>
              <a:rPr lang="pl-PL" dirty="0"/>
              <a:t>O</a:t>
            </a:r>
            <a:r>
              <a:rPr lang="pl-PL" dirty="0" smtClean="0"/>
              <a:t>dstawienie NLPZ - 3 tyg. „</a:t>
            </a:r>
            <a:r>
              <a:rPr lang="pl-PL" dirty="0" err="1" smtClean="0"/>
              <a:t>wash</a:t>
            </a:r>
            <a:r>
              <a:rPr lang="pl-PL" dirty="0" smtClean="0"/>
              <a:t> out”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28800"/>
            <a:ext cx="3044986" cy="4052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58543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Schemat obserwacji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Okres obserwacji:</a:t>
            </a:r>
          </a:p>
          <a:p>
            <a:pPr lvl="1"/>
            <a:r>
              <a:rPr lang="pl-PL" dirty="0" smtClean="0"/>
              <a:t>6 miesięcy </a:t>
            </a:r>
            <a:r>
              <a:rPr lang="pl-PL" dirty="0" smtClean="0">
                <a:solidFill>
                  <a:srgbClr val="FFFF00"/>
                </a:solidFill>
              </a:rPr>
              <a:t>(faza zaślepiona)</a:t>
            </a:r>
          </a:p>
          <a:p>
            <a:pPr lvl="1"/>
            <a:r>
              <a:rPr lang="pl-PL" dirty="0" smtClean="0"/>
              <a:t>2 lata (przedłużona obserwacja)</a:t>
            </a:r>
          </a:p>
          <a:p>
            <a:r>
              <a:rPr lang="pl-PL" dirty="0" smtClean="0"/>
              <a:t>Analizowane parametry:</a:t>
            </a:r>
          </a:p>
          <a:p>
            <a:pPr lvl="1"/>
            <a:r>
              <a:rPr lang="en-US" dirty="0" err="1">
                <a:solidFill>
                  <a:srgbClr val="FFFF00"/>
                </a:solidFill>
              </a:rPr>
              <a:t>Skala</a:t>
            </a:r>
            <a:r>
              <a:rPr lang="en-US" dirty="0">
                <a:solidFill>
                  <a:srgbClr val="FFFF00"/>
                </a:solidFill>
              </a:rPr>
              <a:t> WOMAC </a:t>
            </a:r>
            <a:r>
              <a:rPr lang="en-US" dirty="0"/>
              <a:t>(Western Ontario and McMaster Universities Index of Osteoarthritis) </a:t>
            </a:r>
            <a:r>
              <a:rPr lang="pl-PL" dirty="0" smtClean="0"/>
              <a:t>– stosowana </a:t>
            </a:r>
            <a:r>
              <a:rPr lang="en-US" dirty="0" smtClean="0"/>
              <a:t>do </a:t>
            </a:r>
            <a:r>
              <a:rPr lang="en-US" dirty="0" err="1"/>
              <a:t>oceny</a:t>
            </a:r>
            <a:r>
              <a:rPr lang="en-US" dirty="0"/>
              <a:t> </a:t>
            </a:r>
            <a:r>
              <a:rPr lang="en-US" dirty="0" err="1"/>
              <a:t>bólu</a:t>
            </a:r>
            <a:r>
              <a:rPr lang="en-US" dirty="0"/>
              <a:t> u </a:t>
            </a:r>
            <a:r>
              <a:rPr lang="en-US" dirty="0" err="1"/>
              <a:t>pacjentów</a:t>
            </a:r>
            <a:r>
              <a:rPr lang="en-US" dirty="0"/>
              <a:t> z </a:t>
            </a:r>
            <a:r>
              <a:rPr lang="en-US" dirty="0" err="1"/>
              <a:t>chorobą</a:t>
            </a:r>
            <a:r>
              <a:rPr lang="en-US" dirty="0"/>
              <a:t> </a:t>
            </a:r>
            <a:r>
              <a:rPr lang="en-US" dirty="0" err="1"/>
              <a:t>zwyrodnieniową</a:t>
            </a:r>
            <a:r>
              <a:rPr lang="en-US" dirty="0"/>
              <a:t> </a:t>
            </a:r>
            <a:r>
              <a:rPr lang="en-US" dirty="0" err="1"/>
              <a:t>stawów</a:t>
            </a:r>
            <a:r>
              <a:rPr lang="en-US" dirty="0"/>
              <a:t> </a:t>
            </a:r>
            <a:r>
              <a:rPr lang="en-US" dirty="0" err="1"/>
              <a:t>kolanowych</a:t>
            </a:r>
            <a:r>
              <a:rPr lang="en-US" dirty="0"/>
              <a:t> </a:t>
            </a:r>
            <a:r>
              <a:rPr lang="en-US" dirty="0" err="1"/>
              <a:t>lub</a:t>
            </a:r>
            <a:r>
              <a:rPr lang="en-US" dirty="0"/>
              <a:t> </a:t>
            </a:r>
            <a:r>
              <a:rPr lang="en-US" dirty="0" err="1" smtClean="0"/>
              <a:t>biodrowych</a:t>
            </a:r>
            <a:endParaRPr lang="pl-PL" dirty="0" smtClean="0"/>
          </a:p>
          <a:p>
            <a:pPr lvl="1"/>
            <a:r>
              <a:rPr lang="pl-PL" dirty="0" smtClean="0">
                <a:solidFill>
                  <a:srgbClr val="FFFF00"/>
                </a:solidFill>
              </a:rPr>
              <a:t>VAS</a:t>
            </a:r>
            <a:r>
              <a:rPr lang="pl-PL" dirty="0" smtClean="0"/>
              <a:t> (Wizualna Skala Analogowa) do oceny bólu w skali 0-100</a:t>
            </a:r>
          </a:p>
          <a:p>
            <a:pPr lvl="1"/>
            <a:r>
              <a:rPr lang="pl-PL" dirty="0">
                <a:solidFill>
                  <a:srgbClr val="FFFF00"/>
                </a:solidFill>
              </a:rPr>
              <a:t>Kwestionariusz </a:t>
            </a:r>
            <a:r>
              <a:rPr lang="pl-PL" dirty="0" smtClean="0">
                <a:solidFill>
                  <a:srgbClr val="FFFF00"/>
                </a:solidFill>
              </a:rPr>
              <a:t>SF-8 </a:t>
            </a:r>
            <a:r>
              <a:rPr lang="pl-PL" dirty="0" smtClean="0"/>
              <a:t> służący </a:t>
            </a:r>
            <a:r>
              <a:rPr lang="pl-PL" dirty="0"/>
              <a:t>do oceny jakości życia związanej ze zdrowiem</a:t>
            </a:r>
            <a:r>
              <a:rPr lang="pl-PL" dirty="0" smtClean="0"/>
              <a:t>.</a:t>
            </a:r>
          </a:p>
          <a:p>
            <a:pPr lvl="1"/>
            <a:r>
              <a:rPr lang="pl-PL" dirty="0" smtClean="0">
                <a:solidFill>
                  <a:srgbClr val="FFFF00"/>
                </a:solidFill>
              </a:rPr>
              <a:t>GPA </a:t>
            </a:r>
            <a:r>
              <a:rPr lang="pl-PL" dirty="0" smtClean="0"/>
              <a:t>(subiektywna ocena pacjenta w 6-stopniowej skali)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6741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Wyniki półroczne – ból (VAS)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Zaobserwowano </a:t>
            </a:r>
            <a:r>
              <a:rPr lang="pl-PL" sz="1800" dirty="0" smtClean="0">
                <a:solidFill>
                  <a:srgbClr val="FFFF00"/>
                </a:solidFill>
              </a:rPr>
              <a:t>istotną redukcję stopnia odczuwania bólu </a:t>
            </a:r>
            <a:r>
              <a:rPr lang="pl-PL" sz="1800" dirty="0" smtClean="0"/>
              <a:t>- </a:t>
            </a:r>
            <a:r>
              <a:rPr lang="pl-PL" sz="1800" dirty="0" smtClean="0">
                <a:solidFill>
                  <a:srgbClr val="FFFF00"/>
                </a:solidFill>
              </a:rPr>
              <a:t>największą w grupie leczonej Orthokine®</a:t>
            </a:r>
          </a:p>
          <a:p>
            <a:r>
              <a:rPr lang="pl-PL" sz="1800" dirty="0" smtClean="0"/>
              <a:t>Różnica pomiędzy grupą Orthokine® a HA i placebo była znamienna dla wszystkich punktów czasowych po podaniu leku (p&lt;0.001)</a:t>
            </a:r>
          </a:p>
          <a:p>
            <a:r>
              <a:rPr lang="pl-PL" sz="1800" dirty="0" smtClean="0"/>
              <a:t>Nie zaobserwowano istotnych różnic pomiędzy grupami HA i placebo</a:t>
            </a:r>
            <a:endParaRPr lang="en-US" sz="1800" dirty="0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45900059"/>
              </p:ext>
            </p:extLst>
          </p:nvPr>
        </p:nvGraphicFramePr>
        <p:xfrm>
          <a:off x="755650" y="3278188"/>
          <a:ext cx="7250113" cy="3587750"/>
        </p:xfrm>
        <a:graphic>
          <a:graphicData uri="http://schemas.openxmlformats.org/presentationml/2006/ole">
            <p:oleObj spid="_x0000_s9248" name="Prism 6" r:id="rId3" imgW="5570939" imgH="2755178" progId="Prism6.Document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57549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półroczne – </a:t>
            </a:r>
            <a:r>
              <a:rPr lang="pl-PL" dirty="0" smtClean="0"/>
              <a:t>jakość życia (SF-8)</a:t>
            </a:r>
            <a:endParaRPr lang="en-US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</a:t>
            </a:r>
            <a:r>
              <a:rPr lang="pl-PL" dirty="0" smtClean="0"/>
              <a:t> grupie Orthokine® odnotowano </a:t>
            </a:r>
            <a:r>
              <a:rPr lang="pl-PL" dirty="0" smtClean="0">
                <a:solidFill>
                  <a:srgbClr val="FFFF00"/>
                </a:solidFill>
              </a:rPr>
              <a:t>większą poprawę jakości </a:t>
            </a:r>
            <a:r>
              <a:rPr lang="pl-PL" dirty="0">
                <a:solidFill>
                  <a:srgbClr val="FFFF00"/>
                </a:solidFill>
              </a:rPr>
              <a:t>życia </a:t>
            </a:r>
            <a:r>
              <a:rPr lang="pl-PL" dirty="0" smtClean="0"/>
              <a:t>(p&lt;0.001 dla </a:t>
            </a:r>
            <a:r>
              <a:rPr lang="pl-PL" dirty="0"/>
              <a:t>wszystkich punktów </a:t>
            </a:r>
            <a:r>
              <a:rPr lang="pl-PL" dirty="0" smtClean="0"/>
              <a:t>czasowych)</a:t>
            </a:r>
            <a:endParaRPr lang="en-US" dirty="0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15607165"/>
              </p:ext>
            </p:extLst>
          </p:nvPr>
        </p:nvGraphicFramePr>
        <p:xfrm>
          <a:off x="539552" y="2852936"/>
          <a:ext cx="8064567" cy="3719314"/>
        </p:xfrm>
        <a:graphic>
          <a:graphicData uri="http://schemas.openxmlformats.org/presentationml/2006/ole">
            <p:oleObj spid="_x0000_s11298" name="Prism 6" r:id="rId3" imgW="5973211" imgH="2755178" progId="Prism6.Document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97179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45047424"/>
              </p:ext>
            </p:extLst>
          </p:nvPr>
        </p:nvGraphicFramePr>
        <p:xfrm>
          <a:off x="1136650" y="2636838"/>
          <a:ext cx="6831013" cy="4221162"/>
        </p:xfrm>
        <a:graphic>
          <a:graphicData uri="http://schemas.openxmlformats.org/presentationml/2006/ole">
            <p:oleObj spid="_x0000_s15422" name="Prism 6" r:id="rId3" imgW="5845363" imgH="3611985" progId="Prism6.Document">
              <p:embed/>
            </p:oleObj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Ocena skuteczności terapii przez pacjentów (GPA)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r>
              <a:rPr lang="pl-PL" sz="2000" dirty="0" smtClean="0"/>
              <a:t>Odsetek chorych którzy ocenili leczenie jako </a:t>
            </a:r>
            <a:r>
              <a:rPr lang="pl-PL" sz="2000" dirty="0" smtClean="0">
                <a:solidFill>
                  <a:srgbClr val="FFFF00"/>
                </a:solidFill>
              </a:rPr>
              <a:t>co najmniej zadawalające</a:t>
            </a:r>
            <a:r>
              <a:rPr lang="pl-PL" sz="2000" dirty="0" smtClean="0"/>
              <a:t> był statystycznie istotnie </a:t>
            </a:r>
            <a:r>
              <a:rPr lang="pl-PL" sz="2000" dirty="0" smtClean="0">
                <a:solidFill>
                  <a:srgbClr val="FFFF00"/>
                </a:solidFill>
              </a:rPr>
              <a:t>wyższy w grupie otrzymującej Orthokine®</a:t>
            </a:r>
            <a:endParaRPr lang="en-US" sz="2000" dirty="0">
              <a:solidFill>
                <a:srgbClr val="FFFF00"/>
              </a:solidFill>
            </a:endParaRPr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55571484"/>
              </p:ext>
            </p:extLst>
          </p:nvPr>
        </p:nvGraphicFramePr>
        <p:xfrm>
          <a:off x="1691680" y="2257686"/>
          <a:ext cx="4176464" cy="4659472"/>
        </p:xfrm>
        <a:graphic>
          <a:graphicData uri="http://schemas.openxmlformats.org/presentationml/2006/ole">
            <p:oleObj spid="_x0000_s15423" name="Prism 6" r:id="rId4" imgW="3226096" imgH="3598299" progId="Prism6.Document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35247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Obserwacja </a:t>
            </a:r>
            <a:r>
              <a:rPr lang="pl-PL" dirty="0" err="1" smtClean="0"/>
              <a:t>długokresowa</a:t>
            </a:r>
            <a:r>
              <a:rPr lang="pl-PL" dirty="0" smtClean="0"/>
              <a:t> (2 lata)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2"/>
            <a:ext cx="8291264" cy="4569371"/>
          </a:xfrm>
        </p:spPr>
        <p:txBody>
          <a:bodyPr>
            <a:normAutofit/>
          </a:bodyPr>
          <a:lstStyle/>
          <a:p>
            <a:r>
              <a:rPr lang="pl-PL" sz="1800" dirty="0" smtClean="0">
                <a:solidFill>
                  <a:srgbClr val="FFFF00"/>
                </a:solidFill>
              </a:rPr>
              <a:t>Po </a:t>
            </a:r>
            <a:r>
              <a:rPr lang="pl-PL" sz="1800" dirty="0">
                <a:solidFill>
                  <a:srgbClr val="FFFF00"/>
                </a:solidFill>
              </a:rPr>
              <a:t>2 latach </a:t>
            </a:r>
            <a:r>
              <a:rPr lang="pl-PL" sz="1800" dirty="0"/>
              <a:t>nadal </a:t>
            </a:r>
            <a:r>
              <a:rPr lang="pl-PL" sz="1800" dirty="0">
                <a:solidFill>
                  <a:srgbClr val="FFFF00"/>
                </a:solidFill>
              </a:rPr>
              <a:t>istotna różnica </a:t>
            </a:r>
            <a:r>
              <a:rPr lang="pl-PL" sz="1800" dirty="0"/>
              <a:t>pomiędzy grupą leczoną Orthokine® a grupami HA i placebo – w skali WOMAC (zarówno wynik sumaryczny jak i </a:t>
            </a:r>
            <a:r>
              <a:rPr lang="pl-PL" sz="1800" dirty="0" err="1"/>
              <a:t>podskale</a:t>
            </a:r>
            <a:r>
              <a:rPr lang="pl-PL" sz="1800" dirty="0" smtClean="0"/>
              <a:t>)</a:t>
            </a:r>
          </a:p>
          <a:p>
            <a:r>
              <a:rPr lang="pl-PL" sz="1800" dirty="0" smtClean="0"/>
              <a:t>Populacja </a:t>
            </a:r>
            <a:r>
              <a:rPr lang="pl-PL" sz="1800" i="1" dirty="0" smtClean="0"/>
              <a:t>per-</a:t>
            </a:r>
            <a:r>
              <a:rPr lang="pl-PL" sz="1800" i="1" dirty="0" err="1" smtClean="0"/>
              <a:t>protocol</a:t>
            </a:r>
            <a:r>
              <a:rPr lang="pl-PL" sz="1800" i="1" dirty="0" smtClean="0"/>
              <a:t> </a:t>
            </a:r>
            <a:r>
              <a:rPr lang="pl-PL" sz="1800" dirty="0" smtClean="0"/>
              <a:t>(n=188; wyłączenie pacjentów leczonych w dalszym przebiegu operacyjnie, bądź kolejnymi iniekcjami) – wyniki takie same</a:t>
            </a:r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63440777"/>
              </p:ext>
            </p:extLst>
          </p:nvPr>
        </p:nvGraphicFramePr>
        <p:xfrm>
          <a:off x="971600" y="3140968"/>
          <a:ext cx="6327775" cy="3892550"/>
        </p:xfrm>
        <a:graphic>
          <a:graphicData uri="http://schemas.openxmlformats.org/presentationml/2006/ole">
            <p:oleObj spid="_x0000_s27672" name="Prism 6" r:id="rId3" imgW="4610457" imgH="2835853" progId="Prism6.Document">
              <p:embed/>
            </p:oleObj>
          </a:graphicData>
        </a:graphic>
      </p:graphicFrame>
      <p:cxnSp>
        <p:nvCxnSpPr>
          <p:cNvPr id="6" name="Łącznik prostoliniowy 5"/>
          <p:cNvCxnSpPr/>
          <p:nvPr/>
        </p:nvCxnSpPr>
        <p:spPr>
          <a:xfrm flipH="1">
            <a:off x="2663788" y="3933056"/>
            <a:ext cx="36004" cy="23042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1763688" y="5714092"/>
            <a:ext cx="952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smtClean="0">
                <a:solidFill>
                  <a:schemeClr val="bg1"/>
                </a:solidFill>
              </a:rPr>
              <a:t>faza</a:t>
            </a:r>
          </a:p>
          <a:p>
            <a:pPr algn="ctr"/>
            <a:r>
              <a:rPr lang="pl-PL" sz="1400" dirty="0" smtClean="0">
                <a:solidFill>
                  <a:schemeClr val="bg1"/>
                </a:solidFill>
              </a:rPr>
              <a:t>zaślepiona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331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Wnioski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dirty="0" smtClean="0"/>
              <a:t>Autologiczna surowica kondycjonowana (Orthokine®) </a:t>
            </a:r>
            <a:r>
              <a:rPr lang="pl-PL" dirty="0" smtClean="0">
                <a:solidFill>
                  <a:srgbClr val="FFFF00"/>
                </a:solidFill>
              </a:rPr>
              <a:t>wywiera silniejszy efekt leczniczy </a:t>
            </a:r>
            <a:r>
              <a:rPr lang="pl-PL" dirty="0">
                <a:solidFill>
                  <a:srgbClr val="FFFF00"/>
                </a:solidFill>
              </a:rPr>
              <a:t>niż </a:t>
            </a:r>
            <a:r>
              <a:rPr lang="pl-PL" dirty="0" err="1" smtClean="0">
                <a:solidFill>
                  <a:srgbClr val="FFFF00"/>
                </a:solidFill>
              </a:rPr>
              <a:t>hialuronian</a:t>
            </a:r>
            <a:r>
              <a:rPr lang="pl-PL" dirty="0" smtClean="0"/>
              <a:t>, mierzony w skalach WOMAC, VAS, SF-8, GPA.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Lepszy efekt Orthokine® odnotowany został  zarówno w krótszej (6 mies.) jak i dłuższej (2 lata) perspektywie.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>
                <a:solidFill>
                  <a:srgbClr val="FFFF00"/>
                </a:solidFill>
              </a:rPr>
              <a:t>Autologiczne</a:t>
            </a:r>
            <a:r>
              <a:rPr lang="pl-PL" dirty="0" smtClean="0"/>
              <a:t> pochodzenie ACS </a:t>
            </a:r>
            <a:r>
              <a:rPr lang="pl-PL" dirty="0" smtClean="0">
                <a:solidFill>
                  <a:srgbClr val="FFFF00"/>
                </a:solidFill>
              </a:rPr>
              <a:t>minimalizuje ryzyko występowania działań niepożądanych</a:t>
            </a:r>
            <a:r>
              <a:rPr lang="pl-PL" dirty="0" smtClean="0"/>
              <a:t>, które w niniejszym badaniu było  porównywalne z placebo.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1873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l-PL" altLang="en-US" dirty="0" smtClean="0"/>
              <a:t>Iniekcje zewnątrzoponowe ACS/Orthokine® w zespołach korzeniowych kręgosłupa lędźwiowego</a:t>
            </a:r>
            <a:r>
              <a:rPr lang="pl-PL" altLang="en-US" baseline="30000" dirty="0" smtClean="0"/>
              <a:t>1</a:t>
            </a:r>
            <a:endParaRPr lang="de-DE" altLang="en-US" b="1" baseline="30000" dirty="0">
              <a:solidFill>
                <a:schemeClr val="tx2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Badanie </a:t>
            </a:r>
            <a:r>
              <a:rPr lang="pl-PL" sz="2000" dirty="0">
                <a:solidFill>
                  <a:srgbClr val="FFFF00"/>
                </a:solidFill>
              </a:rPr>
              <a:t>bezpośrednio porównawcze, prospektywne, randomizowane, z podwójnie ślepą próbą </a:t>
            </a:r>
            <a:r>
              <a:rPr lang="pl-PL" sz="2000" dirty="0"/>
              <a:t>(3 ramiona terapeutyczne)</a:t>
            </a:r>
          </a:p>
          <a:p>
            <a:r>
              <a:rPr lang="pl-PL" sz="2000" dirty="0" smtClean="0"/>
              <a:t>Badana grupa pacjentów:</a:t>
            </a:r>
          </a:p>
          <a:p>
            <a:pPr lvl="1"/>
            <a:r>
              <a:rPr lang="pl-PL" sz="1800" dirty="0" smtClean="0"/>
              <a:t>objawy uciskowe jednostronne</a:t>
            </a:r>
          </a:p>
          <a:p>
            <a:pPr lvl="1"/>
            <a:r>
              <a:rPr lang="pl-PL" sz="1800" dirty="0" smtClean="0"/>
              <a:t>ból umiarkowany/ciężki od co najmniej 6 tygodni</a:t>
            </a:r>
          </a:p>
          <a:p>
            <a:pPr lvl="1"/>
            <a:r>
              <a:rPr lang="pl-PL" sz="1800" dirty="0" smtClean="0"/>
              <a:t>wypadnięcie jądra miażdżystego potwierdzone badaniem CT lub MRI</a:t>
            </a:r>
          </a:p>
          <a:p>
            <a:pPr lvl="1"/>
            <a:r>
              <a:rPr lang="pl-PL" sz="1800" dirty="0" smtClean="0"/>
              <a:t>pacjenci kwalifikujący się do leczenia zachowawczego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23528" y="6375811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bg1"/>
                </a:solidFill>
              </a:rPr>
              <a:t>1.Becker C et al. </a:t>
            </a:r>
            <a:r>
              <a:rPr lang="pl-PL" sz="1200" dirty="0" err="1" smtClean="0">
                <a:solidFill>
                  <a:schemeClr val="bg1"/>
                </a:solidFill>
              </a:rPr>
              <a:t>Efficacy</a:t>
            </a:r>
            <a:r>
              <a:rPr lang="pl-PL" sz="1200" dirty="0" smtClean="0">
                <a:solidFill>
                  <a:schemeClr val="bg1"/>
                </a:solidFill>
              </a:rPr>
              <a:t> of </a:t>
            </a:r>
            <a:r>
              <a:rPr lang="pl-PL" sz="1200" dirty="0" err="1" smtClean="0">
                <a:solidFill>
                  <a:schemeClr val="bg1"/>
                </a:solidFill>
              </a:rPr>
              <a:t>epidural</a:t>
            </a:r>
            <a:r>
              <a:rPr lang="pl-PL" sz="1200" dirty="0" smtClean="0">
                <a:solidFill>
                  <a:schemeClr val="bg1"/>
                </a:solidFill>
              </a:rPr>
              <a:t> </a:t>
            </a:r>
            <a:r>
              <a:rPr lang="pl-PL" sz="1200" dirty="0" err="1" smtClean="0">
                <a:solidFill>
                  <a:schemeClr val="bg1"/>
                </a:solidFill>
              </a:rPr>
              <a:t>perineural</a:t>
            </a:r>
            <a:r>
              <a:rPr lang="pl-PL" sz="1200" dirty="0" smtClean="0">
                <a:solidFill>
                  <a:schemeClr val="bg1"/>
                </a:solidFill>
              </a:rPr>
              <a:t> </a:t>
            </a:r>
            <a:r>
              <a:rPr lang="pl-PL" sz="1200" dirty="0" err="1" smtClean="0">
                <a:solidFill>
                  <a:schemeClr val="bg1"/>
                </a:solidFill>
              </a:rPr>
              <a:t>injections</a:t>
            </a:r>
            <a:r>
              <a:rPr lang="pl-PL" sz="1200" dirty="0" smtClean="0">
                <a:solidFill>
                  <a:schemeClr val="bg1"/>
                </a:solidFill>
              </a:rPr>
              <a:t> with </a:t>
            </a:r>
            <a:r>
              <a:rPr lang="pl-PL" sz="1200" dirty="0" err="1" smtClean="0">
                <a:solidFill>
                  <a:schemeClr val="bg1"/>
                </a:solidFill>
              </a:rPr>
              <a:t>autologous</a:t>
            </a:r>
            <a:r>
              <a:rPr lang="pl-PL" sz="1200" dirty="0" smtClean="0">
                <a:solidFill>
                  <a:schemeClr val="bg1"/>
                </a:solidFill>
              </a:rPr>
              <a:t> </a:t>
            </a:r>
            <a:r>
              <a:rPr lang="pl-PL" sz="1200" dirty="0" err="1" smtClean="0">
                <a:solidFill>
                  <a:schemeClr val="bg1"/>
                </a:solidFill>
              </a:rPr>
              <a:t>conditioned</a:t>
            </a:r>
            <a:r>
              <a:rPr lang="pl-PL" sz="1200" dirty="0" smtClean="0">
                <a:solidFill>
                  <a:schemeClr val="bg1"/>
                </a:solidFill>
              </a:rPr>
              <a:t> serum for </a:t>
            </a:r>
            <a:r>
              <a:rPr lang="pl-PL" sz="1200" dirty="0" err="1" smtClean="0">
                <a:solidFill>
                  <a:schemeClr val="bg1"/>
                </a:solidFill>
              </a:rPr>
              <a:t>lumbar</a:t>
            </a:r>
            <a:r>
              <a:rPr lang="pl-PL" sz="1200" dirty="0" smtClean="0">
                <a:solidFill>
                  <a:schemeClr val="bg1"/>
                </a:solidFill>
              </a:rPr>
              <a:t> </a:t>
            </a:r>
            <a:r>
              <a:rPr lang="pl-PL" sz="1200" dirty="0" err="1" smtClean="0">
                <a:solidFill>
                  <a:schemeClr val="bg1"/>
                </a:solidFill>
              </a:rPr>
              <a:t>radicular</a:t>
            </a:r>
            <a:r>
              <a:rPr lang="pl-PL" sz="1200" dirty="0" smtClean="0">
                <a:solidFill>
                  <a:schemeClr val="bg1"/>
                </a:solidFill>
              </a:rPr>
              <a:t> </a:t>
            </a:r>
            <a:r>
              <a:rPr lang="pl-PL" sz="1200" dirty="0" err="1" smtClean="0">
                <a:solidFill>
                  <a:schemeClr val="bg1"/>
                </a:solidFill>
              </a:rPr>
              <a:t>compression</a:t>
            </a:r>
            <a:r>
              <a:rPr lang="pl-PL" sz="1200" dirty="0" smtClean="0">
                <a:solidFill>
                  <a:schemeClr val="bg1"/>
                </a:solidFill>
              </a:rPr>
              <a:t>.  </a:t>
            </a:r>
            <a:r>
              <a:rPr lang="pl-PL" sz="1200" dirty="0" err="1" smtClean="0">
                <a:solidFill>
                  <a:schemeClr val="bg1"/>
                </a:solidFill>
              </a:rPr>
              <a:t>Spine</a:t>
            </a:r>
            <a:r>
              <a:rPr lang="pl-PL" sz="1200" dirty="0" smtClean="0">
                <a:solidFill>
                  <a:schemeClr val="bg1"/>
                </a:solidFill>
              </a:rPr>
              <a:t> (2007)</a:t>
            </a:r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712037010"/>
              </p:ext>
            </p:extLst>
          </p:nvPr>
        </p:nvGraphicFramePr>
        <p:xfrm>
          <a:off x="1835696" y="3779104"/>
          <a:ext cx="4968552" cy="281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74055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Graphic spid="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Schemat badania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Stosowana terapia:</a:t>
            </a:r>
          </a:p>
          <a:p>
            <a:pPr lvl="1"/>
            <a:r>
              <a:rPr lang="pl-PL" dirty="0" smtClean="0">
                <a:solidFill>
                  <a:srgbClr val="FFFF00"/>
                </a:solidFill>
              </a:rPr>
              <a:t>3 iniekcje </a:t>
            </a:r>
            <a:r>
              <a:rPr lang="pl-PL" dirty="0"/>
              <a:t>á </a:t>
            </a:r>
            <a:r>
              <a:rPr lang="pl-PL" dirty="0">
                <a:solidFill>
                  <a:srgbClr val="FFFF00"/>
                </a:solidFill>
              </a:rPr>
              <a:t>2ml</a:t>
            </a:r>
            <a:r>
              <a:rPr lang="pl-PL" dirty="0"/>
              <a:t> </a:t>
            </a:r>
            <a:r>
              <a:rPr lang="pl-PL" dirty="0" smtClean="0"/>
              <a:t> zewnątrzoponowo, w okolice zajętego korzenia:</a:t>
            </a:r>
          </a:p>
          <a:p>
            <a:pPr lvl="2"/>
            <a:r>
              <a:rPr lang="pl-PL" dirty="0"/>
              <a:t>T</a:t>
            </a:r>
            <a:r>
              <a:rPr lang="pl-PL" dirty="0" smtClean="0"/>
              <a:t>riamcinolon 5mg </a:t>
            </a:r>
          </a:p>
          <a:p>
            <a:pPr lvl="2"/>
            <a:r>
              <a:rPr lang="pl-PL" dirty="0" smtClean="0"/>
              <a:t>Triamcinolon 10mg</a:t>
            </a:r>
          </a:p>
          <a:p>
            <a:pPr lvl="2"/>
            <a:r>
              <a:rPr lang="pl-PL" dirty="0" smtClean="0"/>
              <a:t>ACS/Orthokine®</a:t>
            </a:r>
          </a:p>
          <a:p>
            <a:pPr lvl="1"/>
            <a:r>
              <a:rPr lang="pl-PL" dirty="0" smtClean="0"/>
              <a:t>iniekcje </a:t>
            </a:r>
            <a:r>
              <a:rPr lang="pl-PL" dirty="0" smtClean="0">
                <a:solidFill>
                  <a:srgbClr val="FFFF00"/>
                </a:solidFill>
              </a:rPr>
              <a:t>pod kontrolą RTG</a:t>
            </a:r>
          </a:p>
          <a:p>
            <a:pPr lvl="1"/>
            <a:r>
              <a:rPr lang="pl-PL" dirty="0" smtClean="0"/>
              <a:t>ibuprofen jako terapia ratunkowa</a:t>
            </a:r>
          </a:p>
          <a:p>
            <a:r>
              <a:rPr lang="pl-PL" dirty="0" smtClean="0"/>
              <a:t>Okres obserwacji:</a:t>
            </a:r>
          </a:p>
          <a:p>
            <a:pPr lvl="1"/>
            <a:r>
              <a:rPr lang="pl-PL" dirty="0" smtClean="0"/>
              <a:t>6 miesięcy</a:t>
            </a:r>
          </a:p>
          <a:p>
            <a:r>
              <a:rPr lang="pl-PL" dirty="0" smtClean="0"/>
              <a:t>Badane parametry:</a:t>
            </a:r>
          </a:p>
          <a:p>
            <a:pPr marL="914400" lvl="1" indent="-457200">
              <a:buFont typeface="+mj-lt"/>
              <a:buAutoNum type="alphaLcParenR"/>
            </a:pPr>
            <a:r>
              <a:rPr lang="pl-PL" dirty="0" smtClean="0"/>
              <a:t>ocena bólu (VAS)</a:t>
            </a:r>
          </a:p>
          <a:p>
            <a:pPr marL="914400" lvl="1" indent="-457200">
              <a:buFont typeface="+mj-lt"/>
              <a:buAutoNum type="alphaLcParenR"/>
            </a:pPr>
            <a:r>
              <a:rPr lang="pl-PL" dirty="0" smtClean="0"/>
              <a:t>ocena niepełnosprawności wg. kwestionariusza </a:t>
            </a:r>
            <a:r>
              <a:rPr lang="pl-PL" dirty="0" err="1" smtClean="0"/>
              <a:t>Oswestry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xmlns="" val="3465124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5791200"/>
            <a:ext cx="2090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2051050" y="188913"/>
            <a:ext cx="583406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sz="4000" dirty="0">
                <a:solidFill>
                  <a:srgbClr val="F01C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  </a:t>
            </a:r>
            <a:r>
              <a:rPr lang="pl-PL" sz="3600" dirty="0">
                <a:solidFill>
                  <a:srgbClr val="F01C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KREW KTÓRA LECZY </a:t>
            </a:r>
            <a:endParaRPr lang="pl-PL" sz="3600" dirty="0">
              <a:latin typeface="+mj-lt"/>
            </a:endParaRPr>
          </a:p>
        </p:txBody>
      </p:sp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2781300"/>
            <a:ext cx="4500563" cy="2951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4" name="Picture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2852738"/>
            <a:ext cx="2816225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Prostokąt 8"/>
          <p:cNvSpPr>
            <a:spLocks noChangeArrowheads="1"/>
          </p:cNvSpPr>
          <p:nvPr/>
        </p:nvSpPr>
        <p:spPr bwMode="auto">
          <a:xfrm>
            <a:off x="250825" y="908050"/>
            <a:ext cx="842486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 dirty="0" err="1">
                <a:solidFill>
                  <a:schemeClr val="bg1"/>
                </a:solidFill>
              </a:rPr>
              <a:t>Orthokine</a:t>
            </a:r>
            <a:r>
              <a:rPr lang="pl-PL" sz="2800" b="1" dirty="0">
                <a:solidFill>
                  <a:schemeClr val="bg1"/>
                </a:solidFill>
              </a:rPr>
              <a:t>®</a:t>
            </a:r>
            <a:r>
              <a:rPr lang="pl-PL" sz="2800" dirty="0">
                <a:solidFill>
                  <a:schemeClr val="bg1"/>
                </a:solidFill>
              </a:rPr>
              <a:t> - to  terapia stosowana w leczeniu zapalenia stawów (np. kolanowego, biodrowego), objawów ucisku korzeni nerwowych w odcinku lędźwiowym kręgosłupa, </a:t>
            </a:r>
          </a:p>
          <a:p>
            <a:r>
              <a:rPr lang="pl-PL" sz="2800" dirty="0">
                <a:solidFill>
                  <a:schemeClr val="bg1"/>
                </a:solidFill>
              </a:rPr>
              <a:t>w urazach mięśni i ścięgien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Wyniki (ból – VAS)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We wszystkich grupach nastąpiła </a:t>
            </a:r>
            <a:r>
              <a:rPr lang="pl-PL" sz="2000" dirty="0" smtClean="0">
                <a:solidFill>
                  <a:srgbClr val="FFFF00"/>
                </a:solidFill>
              </a:rPr>
              <a:t>statystycznie istotna redukcja odczuwania bólu.</a:t>
            </a:r>
          </a:p>
          <a:p>
            <a:r>
              <a:rPr lang="pl-PL" sz="2000" dirty="0" smtClean="0"/>
              <a:t>Największą różnicę odnotowano w ostatniej obserwacji (po 6 mies.) pomiędzy grupami Orthokine® i Triamcinolon 5mg (p=0.046)</a:t>
            </a:r>
            <a:endParaRPr lang="en-US" sz="20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3131840" y="6525344"/>
            <a:ext cx="1134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Czas (tyg.)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915816" y="587727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96952"/>
            <a:ext cx="5543550" cy="355282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86049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Wnioski z badania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Zewnątrzoponowe podawanie </a:t>
            </a:r>
            <a:r>
              <a:rPr lang="pl-PL" dirty="0" smtClean="0">
                <a:solidFill>
                  <a:srgbClr val="FFFF00"/>
                </a:solidFill>
              </a:rPr>
              <a:t>ACS/Orthokine® stanowi obiecującą metodę leczenia zespołów korzeniowych kręgosłupa</a:t>
            </a:r>
          </a:p>
          <a:p>
            <a:r>
              <a:rPr lang="pl-PL" dirty="0" smtClean="0">
                <a:solidFill>
                  <a:srgbClr val="FFFF00"/>
                </a:solidFill>
              </a:rPr>
              <a:t>Redukcja dolegliwości bólowych jest znaczna </a:t>
            </a:r>
            <a:r>
              <a:rPr lang="pl-PL" dirty="0" smtClean="0"/>
              <a:t>i potencjalnie większa niż przy stosowaniu iniekcji </a:t>
            </a:r>
            <a:r>
              <a:rPr lang="pl-PL" dirty="0" err="1" smtClean="0"/>
              <a:t>triamcinolonu</a:t>
            </a:r>
            <a:r>
              <a:rPr lang="pl-PL" dirty="0" smtClean="0"/>
              <a:t> 5mg</a:t>
            </a:r>
          </a:p>
        </p:txBody>
      </p:sp>
    </p:spTree>
    <p:extLst>
      <p:ext uri="{BB962C8B-B14F-4D97-AF65-F5344CB8AC3E}">
        <p14:creationId xmlns:p14="http://schemas.microsoft.com/office/powerpoint/2010/main" xmlns="" val="1996890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Porównanie danych literaturowych dot. terapii zespołów korzeniowych kręgosłupa</a:t>
            </a:r>
            <a:endParaRPr lang="en-US" sz="2800" dirty="0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18445481"/>
              </p:ext>
            </p:extLst>
          </p:nvPr>
        </p:nvGraphicFramePr>
        <p:xfrm>
          <a:off x="1362075" y="1336675"/>
          <a:ext cx="7764463" cy="4852988"/>
        </p:xfrm>
        <a:graphic>
          <a:graphicData uri="http://schemas.openxmlformats.org/presentationml/2006/ole">
            <p:oleObj spid="_x0000_s24607" name="Prism 6" r:id="rId3" imgW="5323886" imgH="3328183" progId="Prism6.Document">
              <p:embed/>
            </p:oleObj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467544" y="6021288"/>
            <a:ext cx="2872902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8900" indent="-88900">
              <a:buAutoNum type="arabicPeriod"/>
            </a:pPr>
            <a:r>
              <a:rPr lang="pl-PL" sz="1050" dirty="0" smtClean="0">
                <a:solidFill>
                  <a:schemeClr val="bg1"/>
                </a:solidFill>
              </a:rPr>
              <a:t>Becker et al. </a:t>
            </a:r>
            <a:r>
              <a:rPr lang="pl-PL" sz="1050" dirty="0" err="1" smtClean="0">
                <a:solidFill>
                  <a:schemeClr val="bg1"/>
                </a:solidFill>
              </a:rPr>
              <a:t>Spine</a:t>
            </a:r>
            <a:r>
              <a:rPr lang="pl-PL" sz="1050" dirty="0" smtClean="0">
                <a:solidFill>
                  <a:schemeClr val="bg1"/>
                </a:solidFill>
              </a:rPr>
              <a:t> 2007</a:t>
            </a:r>
          </a:p>
          <a:p>
            <a:pPr marL="88900" indent="-88900">
              <a:buAutoNum type="arabicPeriod"/>
            </a:pPr>
            <a:r>
              <a:rPr lang="pl-PL" sz="1050" dirty="0" err="1" smtClean="0">
                <a:solidFill>
                  <a:schemeClr val="bg1"/>
                </a:solidFill>
              </a:rPr>
              <a:t>Korhonen</a:t>
            </a:r>
            <a:r>
              <a:rPr lang="pl-PL" sz="1050" dirty="0" smtClean="0">
                <a:solidFill>
                  <a:schemeClr val="bg1"/>
                </a:solidFill>
              </a:rPr>
              <a:t> et al. </a:t>
            </a:r>
            <a:r>
              <a:rPr lang="pl-PL" sz="1050" dirty="0" err="1" smtClean="0">
                <a:solidFill>
                  <a:schemeClr val="bg1"/>
                </a:solidFill>
              </a:rPr>
              <a:t>Spine</a:t>
            </a:r>
            <a:r>
              <a:rPr lang="pl-PL" sz="1050" dirty="0" smtClean="0">
                <a:solidFill>
                  <a:schemeClr val="bg1"/>
                </a:solidFill>
              </a:rPr>
              <a:t> 2005</a:t>
            </a:r>
          </a:p>
          <a:p>
            <a:pPr marL="88900" indent="-88900">
              <a:buAutoNum type="arabicPeriod"/>
            </a:pPr>
            <a:r>
              <a:rPr lang="pl-PL" sz="1050" dirty="0" err="1" smtClean="0">
                <a:solidFill>
                  <a:schemeClr val="bg1"/>
                </a:solidFill>
              </a:rPr>
              <a:t>Genevay</a:t>
            </a:r>
            <a:r>
              <a:rPr lang="pl-PL" sz="1050" dirty="0" smtClean="0">
                <a:solidFill>
                  <a:schemeClr val="bg1"/>
                </a:solidFill>
              </a:rPr>
              <a:t> et al. </a:t>
            </a:r>
            <a:r>
              <a:rPr lang="pl-PL" sz="1050" dirty="0" err="1" smtClean="0">
                <a:solidFill>
                  <a:schemeClr val="bg1"/>
                </a:solidFill>
              </a:rPr>
              <a:t>Rev</a:t>
            </a:r>
            <a:r>
              <a:rPr lang="pl-PL" sz="1050" dirty="0" smtClean="0">
                <a:solidFill>
                  <a:schemeClr val="bg1"/>
                </a:solidFill>
              </a:rPr>
              <a:t> Med. </a:t>
            </a:r>
            <a:r>
              <a:rPr lang="pl-PL" sz="1050" dirty="0" err="1" smtClean="0">
                <a:solidFill>
                  <a:schemeClr val="bg1"/>
                </a:solidFill>
              </a:rPr>
              <a:t>Siusse</a:t>
            </a:r>
            <a:r>
              <a:rPr lang="pl-PL" sz="1050" dirty="0" smtClean="0">
                <a:solidFill>
                  <a:schemeClr val="bg1"/>
                </a:solidFill>
              </a:rPr>
              <a:t> </a:t>
            </a:r>
            <a:r>
              <a:rPr lang="pl-PL" sz="1050" dirty="0" err="1" smtClean="0">
                <a:solidFill>
                  <a:schemeClr val="bg1"/>
                </a:solidFill>
              </a:rPr>
              <a:t>Romande</a:t>
            </a:r>
            <a:r>
              <a:rPr lang="pl-PL" sz="1050" dirty="0" smtClean="0">
                <a:solidFill>
                  <a:schemeClr val="bg1"/>
                </a:solidFill>
              </a:rPr>
              <a:t> 2004 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67545" y="6525344"/>
            <a:ext cx="25763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dirty="0" smtClean="0">
                <a:solidFill>
                  <a:schemeClr val="bg1"/>
                </a:solidFill>
              </a:rPr>
              <a:t>*użycie poza </a:t>
            </a:r>
            <a:r>
              <a:rPr lang="pl-PL" sz="1050" dirty="0" err="1" smtClean="0">
                <a:solidFill>
                  <a:schemeClr val="bg1"/>
                </a:solidFill>
              </a:rPr>
              <a:t>zarejestrownymi</a:t>
            </a:r>
            <a:r>
              <a:rPr lang="pl-PL" sz="1050" dirty="0" smtClean="0">
                <a:solidFill>
                  <a:schemeClr val="bg1"/>
                </a:solidFill>
              </a:rPr>
              <a:t> wskazaniami 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98520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4150" y="5085184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pl-PL" dirty="0" smtClean="0"/>
              <a:t>Przegląd badań Orthokine®</a:t>
            </a:r>
            <a:endParaRPr lang="en-US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50113892"/>
              </p:ext>
            </p:extLst>
          </p:nvPr>
        </p:nvGraphicFramePr>
        <p:xfrm>
          <a:off x="467543" y="1556792"/>
          <a:ext cx="8208914" cy="5155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386"/>
                <a:gridCol w="956188"/>
                <a:gridCol w="881275"/>
                <a:gridCol w="1239198"/>
                <a:gridCol w="741479"/>
                <a:gridCol w="1024488"/>
                <a:gridCol w="887891"/>
                <a:gridCol w="1249009"/>
              </a:tblGrid>
              <a:tr h="400631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Wskazanie</a:t>
                      </a:r>
                      <a:endParaRPr 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Rok</a:t>
                      </a:r>
                      <a:r>
                        <a:rPr lang="pl-PL" sz="1000" baseline="0" dirty="0" smtClean="0"/>
                        <a:t> (kraj)</a:t>
                      </a:r>
                      <a:endParaRPr 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Autor</a:t>
                      </a:r>
                      <a:endParaRPr 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Schemat</a:t>
                      </a:r>
                    </a:p>
                    <a:p>
                      <a:pPr algn="ctr"/>
                      <a:r>
                        <a:rPr lang="pl-PL" sz="1000" dirty="0" smtClean="0"/>
                        <a:t>badania</a:t>
                      </a:r>
                      <a:endParaRPr 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L. </a:t>
                      </a:r>
                      <a:r>
                        <a:rPr lang="pl-PL" sz="1000" dirty="0" err="1" smtClean="0"/>
                        <a:t>pacj</a:t>
                      </a:r>
                      <a:r>
                        <a:rPr lang="pl-PL" sz="1000" dirty="0" smtClean="0"/>
                        <a:t>.</a:t>
                      </a:r>
                      <a:endParaRPr 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Grupa kontrolna</a:t>
                      </a:r>
                      <a:endParaRPr 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Punkty końcowe</a:t>
                      </a:r>
                      <a:endParaRPr 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Wynik</a:t>
                      </a:r>
                      <a:endParaRPr lang="en-US" sz="1000" dirty="0"/>
                    </a:p>
                  </a:txBody>
                  <a:tcPr anchor="ctr" anchorCtr="1"/>
                </a:tc>
              </a:tr>
              <a:tr h="686796">
                <a:tc>
                  <a:txBody>
                    <a:bodyPr/>
                    <a:lstStyle/>
                    <a:p>
                      <a:pPr algn="ctr"/>
                      <a:r>
                        <a:rPr lang="pl-PL" sz="1000" smtClean="0"/>
                        <a:t>Ch. zwyrodn.</a:t>
                      </a:r>
                      <a:r>
                        <a:rPr lang="pl-PL" sz="1000" baseline="0" smtClean="0"/>
                        <a:t> </a:t>
                      </a:r>
                    </a:p>
                    <a:p>
                      <a:pPr algn="ctr"/>
                      <a:r>
                        <a:rPr lang="pl-PL" sz="1000" baseline="0" smtClean="0"/>
                        <a:t>s. kolanowego</a:t>
                      </a:r>
                      <a:endParaRPr 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2003 </a:t>
                      </a:r>
                    </a:p>
                    <a:p>
                      <a:pPr algn="ctr"/>
                      <a:r>
                        <a:rPr lang="pl-PL" sz="1000" dirty="0" smtClean="0"/>
                        <a:t>(Niemcy)</a:t>
                      </a:r>
                      <a:endParaRPr 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err="1" smtClean="0"/>
                        <a:t>Baltzer</a:t>
                      </a:r>
                      <a:r>
                        <a:rPr lang="pl-PL" sz="1000" dirty="0" smtClean="0"/>
                        <a:t> </a:t>
                      </a:r>
                    </a:p>
                    <a:p>
                      <a:pPr algn="ctr"/>
                      <a:r>
                        <a:rPr lang="pl-PL" sz="1000" dirty="0" smtClean="0"/>
                        <a:t>i </a:t>
                      </a:r>
                      <a:r>
                        <a:rPr lang="pl-PL" sz="1000" dirty="0" err="1" smtClean="0"/>
                        <a:t>wsp</a:t>
                      </a:r>
                      <a:r>
                        <a:rPr lang="pl-PL" sz="1000" dirty="0" smtClean="0"/>
                        <a:t>.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Prospektywne, obserwacyjne</a:t>
                      </a:r>
                      <a:endParaRPr 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1000</a:t>
                      </a:r>
                      <a:endParaRPr 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-</a:t>
                      </a:r>
                      <a:endParaRPr 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WOMAC, VAS, ocena satysfakcji </a:t>
                      </a:r>
                      <a:r>
                        <a:rPr lang="pl-PL" sz="1000" dirty="0" err="1" smtClean="0"/>
                        <a:t>pacj</a:t>
                      </a:r>
                      <a:r>
                        <a:rPr lang="pl-PL" sz="1000" dirty="0" smtClean="0"/>
                        <a:t>.</a:t>
                      </a:r>
                      <a:endParaRPr 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Zmniejszenie</a:t>
                      </a:r>
                      <a:r>
                        <a:rPr lang="pl-PL" sz="1000" baseline="0" dirty="0" smtClean="0"/>
                        <a:t> bólu, poprawa funkcji, bezpieczna</a:t>
                      </a:r>
                      <a:endParaRPr lang="en-US" sz="1000" dirty="0"/>
                    </a:p>
                  </a:txBody>
                  <a:tcPr anchor="ctr" anchorCtr="1"/>
                </a:tc>
              </a:tr>
              <a:tr h="536560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Ch. </a:t>
                      </a:r>
                      <a:r>
                        <a:rPr lang="pl-PL" sz="1000" dirty="0" err="1" smtClean="0"/>
                        <a:t>zwyrodn</a:t>
                      </a:r>
                      <a:r>
                        <a:rPr lang="pl-PL" sz="1000" dirty="0" smtClean="0"/>
                        <a:t>.</a:t>
                      </a:r>
                      <a:r>
                        <a:rPr lang="pl-PL" sz="1000" baseline="0" dirty="0" smtClean="0"/>
                        <a:t> </a:t>
                      </a:r>
                    </a:p>
                    <a:p>
                      <a:pPr algn="ctr"/>
                      <a:r>
                        <a:rPr lang="pl-PL" sz="1000" baseline="0" dirty="0" smtClean="0"/>
                        <a:t>s. kolanowego</a:t>
                      </a:r>
                      <a:endParaRPr lang="en-US" sz="1000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2004 (Holandia)</a:t>
                      </a:r>
                      <a:endParaRPr 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Saris</a:t>
                      </a:r>
                      <a:r>
                        <a:rPr lang="pl-PL" sz="1000" baseline="0" dirty="0" smtClean="0"/>
                        <a:t> </a:t>
                      </a:r>
                    </a:p>
                    <a:p>
                      <a:pPr algn="ctr"/>
                      <a:r>
                        <a:rPr lang="pl-PL" sz="1000" baseline="0" dirty="0" smtClean="0"/>
                        <a:t>i </a:t>
                      </a:r>
                      <a:r>
                        <a:rPr lang="pl-PL" sz="1000" baseline="0" dirty="0" err="1" smtClean="0"/>
                        <a:t>wsp</a:t>
                      </a:r>
                      <a:r>
                        <a:rPr lang="pl-PL" sz="1000" baseline="0" dirty="0" smtClean="0"/>
                        <a:t>.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Prospektywne  randomizowane, zaślepione</a:t>
                      </a:r>
                      <a:endParaRPr 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182</a:t>
                      </a:r>
                      <a:endParaRPr 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Sól fizjolog.</a:t>
                      </a:r>
                      <a:endParaRPr 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VAS, KOOS, KSRS</a:t>
                      </a:r>
                      <a:endParaRPr 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 anchorCtr="1"/>
                </a:tc>
              </a:tr>
              <a:tr h="502508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Ch. </a:t>
                      </a:r>
                      <a:r>
                        <a:rPr lang="pl-PL" sz="1000" dirty="0" err="1" smtClean="0"/>
                        <a:t>zwyrodn</a:t>
                      </a:r>
                      <a:r>
                        <a:rPr lang="pl-PL" sz="1000" dirty="0" smtClean="0"/>
                        <a:t>.</a:t>
                      </a:r>
                      <a:r>
                        <a:rPr lang="pl-PL" sz="1000" baseline="0" dirty="0" smtClean="0"/>
                        <a:t> </a:t>
                      </a:r>
                    </a:p>
                    <a:p>
                      <a:pPr algn="ctr"/>
                      <a:r>
                        <a:rPr lang="pl-PL" sz="1000" baseline="0" dirty="0" smtClean="0"/>
                        <a:t>s. kolanowego</a:t>
                      </a:r>
                      <a:endParaRPr lang="en-US" sz="1000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2005 (Tajwan)</a:t>
                      </a:r>
                      <a:endParaRPr 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Hang </a:t>
                      </a:r>
                    </a:p>
                    <a:p>
                      <a:pPr algn="ctr"/>
                      <a:r>
                        <a:rPr lang="pl-PL" sz="1000" dirty="0" smtClean="0"/>
                        <a:t>i </a:t>
                      </a:r>
                      <a:r>
                        <a:rPr lang="pl-PL" sz="1000" dirty="0" err="1" smtClean="0"/>
                        <a:t>wsp</a:t>
                      </a:r>
                      <a:r>
                        <a:rPr lang="pl-PL" sz="1000" dirty="0" smtClean="0"/>
                        <a:t>.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Prospektywne</a:t>
                      </a:r>
                      <a:r>
                        <a:rPr lang="pl-PL" sz="1000" dirty="0" smtClean="0"/>
                        <a:t>, randomizowane, zaślepione</a:t>
                      </a:r>
                      <a:endParaRPr lang="en-US" sz="1000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34</a:t>
                      </a:r>
                      <a:endParaRPr 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000" dirty="0" err="1" smtClean="0"/>
                        <a:t>Deksametazon</a:t>
                      </a:r>
                      <a:endParaRPr 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VAS, IKF, WOMAC</a:t>
                      </a:r>
                      <a:endParaRPr 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Tendencja w kier. przewagi nad </a:t>
                      </a:r>
                      <a:r>
                        <a:rPr lang="pl-PL" sz="1000" dirty="0" err="1" smtClean="0"/>
                        <a:t>deksametazonem</a:t>
                      </a:r>
                      <a:endParaRPr lang="en-US" sz="1000" dirty="0"/>
                    </a:p>
                  </a:txBody>
                  <a:tcPr anchor="ctr" anchorCtr="1"/>
                </a:tc>
              </a:tr>
              <a:tr h="536560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Ch. </a:t>
                      </a:r>
                      <a:r>
                        <a:rPr lang="pl-PL" sz="1000" dirty="0" err="1" smtClean="0"/>
                        <a:t>zwyrodn</a:t>
                      </a:r>
                      <a:r>
                        <a:rPr lang="pl-PL" sz="1000" dirty="0" smtClean="0"/>
                        <a:t>.</a:t>
                      </a:r>
                      <a:r>
                        <a:rPr lang="pl-PL" sz="1000" baseline="0" dirty="0" smtClean="0"/>
                        <a:t> </a:t>
                      </a:r>
                    </a:p>
                    <a:p>
                      <a:pPr algn="ctr"/>
                      <a:r>
                        <a:rPr lang="pl-PL" sz="1000" baseline="0" dirty="0" smtClean="0"/>
                        <a:t>s. kolanowego</a:t>
                      </a:r>
                      <a:endParaRPr lang="en-US" sz="1000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2006 </a:t>
                      </a:r>
                    </a:p>
                    <a:p>
                      <a:pPr algn="ctr"/>
                      <a:r>
                        <a:rPr lang="pl-PL" sz="1000" dirty="0" smtClean="0"/>
                        <a:t>(Niemcy)</a:t>
                      </a:r>
                      <a:endParaRPr 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err="1" smtClean="0"/>
                        <a:t>Baltzer</a:t>
                      </a:r>
                      <a:r>
                        <a:rPr lang="pl-PL" sz="1000" dirty="0" smtClean="0"/>
                        <a:t> </a:t>
                      </a:r>
                    </a:p>
                    <a:p>
                      <a:pPr algn="ctr"/>
                      <a:r>
                        <a:rPr lang="pl-PL" sz="1000" dirty="0" smtClean="0"/>
                        <a:t>i </a:t>
                      </a:r>
                      <a:r>
                        <a:rPr lang="pl-PL" sz="1000" dirty="0" err="1" smtClean="0"/>
                        <a:t>wsp</a:t>
                      </a:r>
                      <a:r>
                        <a:rPr lang="pl-PL" sz="1000" dirty="0" smtClean="0"/>
                        <a:t>.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/>
                        <a:t>Prospektywne  randomizowane, zaślepione</a:t>
                      </a:r>
                      <a:endParaRPr lang="en-US" sz="1000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399</a:t>
                      </a:r>
                      <a:endParaRPr 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000" dirty="0" err="1" smtClean="0"/>
                        <a:t>Hialuronian</a:t>
                      </a:r>
                      <a:r>
                        <a:rPr lang="pl-PL" sz="1000" dirty="0" smtClean="0"/>
                        <a:t>, </a:t>
                      </a:r>
                    </a:p>
                    <a:p>
                      <a:r>
                        <a:rPr lang="pl-PL" sz="1000" dirty="0" smtClean="0"/>
                        <a:t>Sól fizjolog.</a:t>
                      </a:r>
                      <a:endParaRPr 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WOMAC, VAS, GPA, SF-8</a:t>
                      </a:r>
                      <a:endParaRPr 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Poprawa w zakresie bólu, sztywności </a:t>
                      </a:r>
                      <a:r>
                        <a:rPr lang="pl-PL" sz="1000" baseline="0" dirty="0" smtClean="0"/>
                        <a:t>, funkcji, </a:t>
                      </a:r>
                      <a:r>
                        <a:rPr lang="pl-PL" sz="1000" baseline="0" dirty="0" err="1" smtClean="0"/>
                        <a:t>QoL</a:t>
                      </a:r>
                      <a:endParaRPr lang="en-US" sz="1000" dirty="0"/>
                    </a:p>
                  </a:txBody>
                  <a:tcPr anchor="ctr" anchorCtr="1"/>
                </a:tc>
              </a:tr>
              <a:tr h="686796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Ucisk na korzeń nerwowy</a:t>
                      </a:r>
                      <a:endParaRPr 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2005</a:t>
                      </a:r>
                    </a:p>
                    <a:p>
                      <a:pPr algn="ctr"/>
                      <a:r>
                        <a:rPr lang="pl-PL" sz="1000" dirty="0" smtClean="0"/>
                        <a:t>(Niemcy)</a:t>
                      </a:r>
                      <a:endParaRPr 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err="1" smtClean="0"/>
                        <a:t>Glawe</a:t>
                      </a:r>
                      <a:r>
                        <a:rPr lang="pl-PL" sz="1000" dirty="0" smtClean="0"/>
                        <a:t> i </a:t>
                      </a:r>
                      <a:r>
                        <a:rPr lang="pl-PL" sz="1000" dirty="0" err="1" smtClean="0"/>
                        <a:t>wsp</a:t>
                      </a:r>
                      <a:r>
                        <a:rPr lang="pl-PL" sz="1000" dirty="0" smtClean="0"/>
                        <a:t>.</a:t>
                      </a:r>
                      <a:endParaRPr 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Prospektywne,</a:t>
                      </a:r>
                    </a:p>
                    <a:p>
                      <a:pPr algn="ctr"/>
                      <a:r>
                        <a:rPr lang="pl-PL" sz="1000" dirty="0" smtClean="0"/>
                        <a:t>obserwacyjne</a:t>
                      </a:r>
                      <a:endParaRPr 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261</a:t>
                      </a:r>
                      <a:endParaRPr 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-</a:t>
                      </a:r>
                      <a:endParaRPr 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/>
                        <a:t>VAS, satysfakcja</a:t>
                      </a:r>
                      <a:r>
                        <a:rPr lang="pl-PL" sz="1000" baseline="0" dirty="0" smtClean="0"/>
                        <a:t> pacjenta</a:t>
                      </a:r>
                      <a:endParaRPr lang="en-US" sz="1000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/>
                        <a:t>Redukcja bólu o 53%, wzrost satysfakcji</a:t>
                      </a:r>
                      <a:r>
                        <a:rPr lang="pl-PL" sz="1000" baseline="0" dirty="0" smtClean="0"/>
                        <a:t> pacjenta o 89%</a:t>
                      </a:r>
                      <a:endParaRPr lang="en-US" sz="1000" dirty="0" smtClean="0"/>
                    </a:p>
                  </a:txBody>
                  <a:tcPr anchor="ctr" anchorCtr="1"/>
                </a:tc>
              </a:tr>
              <a:tr h="837033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St. po operacji </a:t>
                      </a:r>
                      <a:r>
                        <a:rPr lang="pl-PL" sz="1000" baseline="0" dirty="0" smtClean="0"/>
                        <a:t> więzadła krzyżowego przedniego</a:t>
                      </a:r>
                      <a:endParaRPr 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2007</a:t>
                      </a:r>
                    </a:p>
                    <a:p>
                      <a:pPr algn="ctr"/>
                      <a:r>
                        <a:rPr lang="pl-PL" sz="1000" dirty="0" smtClean="0"/>
                        <a:t>(Chorwacja)</a:t>
                      </a:r>
                      <a:endParaRPr 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err="1" smtClean="0"/>
                        <a:t>Darabos</a:t>
                      </a:r>
                      <a:endParaRPr lang="pl-PL" sz="1000" dirty="0" smtClean="0"/>
                    </a:p>
                    <a:p>
                      <a:pPr algn="ctr"/>
                      <a:r>
                        <a:rPr lang="pl-PL" sz="1000" dirty="0" smtClean="0"/>
                        <a:t>i </a:t>
                      </a:r>
                      <a:r>
                        <a:rPr lang="pl-PL" sz="1000" dirty="0" err="1" smtClean="0"/>
                        <a:t>wsp</a:t>
                      </a:r>
                      <a:r>
                        <a:rPr lang="pl-PL" sz="1000" dirty="0" smtClean="0"/>
                        <a:t>.</a:t>
                      </a:r>
                      <a:endParaRPr 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Prospektywne, randomizowane,</a:t>
                      </a:r>
                    </a:p>
                    <a:p>
                      <a:pPr algn="ctr"/>
                      <a:r>
                        <a:rPr lang="pl-PL" sz="1000" dirty="0" smtClean="0"/>
                        <a:t>z</a:t>
                      </a:r>
                      <a:r>
                        <a:rPr lang="pl-PL" sz="1000" baseline="0" dirty="0" smtClean="0"/>
                        <a:t> grupą kontrolną</a:t>
                      </a:r>
                      <a:endParaRPr 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60</a:t>
                      </a:r>
                      <a:endParaRPr 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Sól</a:t>
                      </a:r>
                      <a:r>
                        <a:rPr lang="pl-PL" sz="1000" baseline="0" dirty="0" smtClean="0"/>
                        <a:t> fizjolog.</a:t>
                      </a:r>
                      <a:endParaRPr 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IKDC, cytokiny w płynie</a:t>
                      </a:r>
                      <a:r>
                        <a:rPr lang="pl-PL" sz="1000" baseline="0" dirty="0" smtClean="0"/>
                        <a:t> </a:t>
                      </a:r>
                      <a:r>
                        <a:rPr lang="pl-PL" sz="1000" dirty="0" smtClean="0"/>
                        <a:t>stawowym, MRI</a:t>
                      </a:r>
                      <a:endParaRPr 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Bezpieczna terapia</a:t>
                      </a:r>
                      <a:endParaRPr lang="en-US" sz="1000" dirty="0"/>
                    </a:p>
                  </a:txBody>
                  <a:tcPr anchor="ctr" anchorCtr="1"/>
                </a:tc>
              </a:tr>
              <a:tr h="837033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Naciągnięcie mięśni – urazy sportowe</a:t>
                      </a:r>
                      <a:endParaRPr 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2004</a:t>
                      </a:r>
                    </a:p>
                    <a:p>
                      <a:pPr algn="ctr"/>
                      <a:r>
                        <a:rPr lang="pl-PL" sz="1000" dirty="0" smtClean="0"/>
                        <a:t>(Niemcy)</a:t>
                      </a:r>
                      <a:endParaRPr 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Wright – Carpenter </a:t>
                      </a:r>
                    </a:p>
                    <a:p>
                      <a:pPr algn="ctr"/>
                      <a:r>
                        <a:rPr lang="pl-PL" sz="1000" dirty="0" smtClean="0"/>
                        <a:t>i</a:t>
                      </a:r>
                      <a:r>
                        <a:rPr lang="pl-PL" sz="1000" baseline="0" dirty="0" smtClean="0"/>
                        <a:t> </a:t>
                      </a:r>
                      <a:r>
                        <a:rPr lang="pl-PL" sz="1000" baseline="0" dirty="0" err="1" smtClean="0"/>
                        <a:t>wsp</a:t>
                      </a:r>
                      <a:r>
                        <a:rPr lang="pl-PL" sz="1000" baseline="0" dirty="0" smtClean="0"/>
                        <a:t>.</a:t>
                      </a:r>
                      <a:endParaRPr lang="en-US" sz="1000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Badanie pilotażowe</a:t>
                      </a:r>
                      <a:endParaRPr 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29</a:t>
                      </a:r>
                      <a:endParaRPr 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000" dirty="0" err="1" smtClean="0"/>
                        <a:t>Actovegin</a:t>
                      </a:r>
                      <a:r>
                        <a:rPr lang="pl-PL" sz="1000" dirty="0" smtClean="0"/>
                        <a:t>/</a:t>
                      </a:r>
                    </a:p>
                    <a:p>
                      <a:r>
                        <a:rPr lang="pl-PL" sz="1000" dirty="0" err="1" smtClean="0"/>
                        <a:t>Traumeel</a:t>
                      </a:r>
                      <a:endParaRPr 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MRI</a:t>
                      </a:r>
                      <a:endParaRPr 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Wstrzyknięcia ACS</a:t>
                      </a:r>
                      <a:r>
                        <a:rPr lang="pl-PL" sz="1000" baseline="0" dirty="0" smtClean="0"/>
                        <a:t> przyśpiesza proces gojenia mięśni i powrót do treningów</a:t>
                      </a:r>
                      <a:endParaRPr lang="en-US" sz="1000" dirty="0"/>
                    </a:p>
                  </a:txBody>
                  <a:tcPr anchor="ctr" anchorCtr="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64929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84984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Clr>
                <a:srgbClr val="F7BD31"/>
              </a:buClr>
              <a:buFontTx/>
              <a:buChar char="•"/>
            </a:pPr>
            <a:r>
              <a:rPr lang="pl-PL" altLang="en-US" dirty="0"/>
              <a:t>Dane </a:t>
            </a:r>
            <a:r>
              <a:rPr lang="pl-PL" altLang="en-US" dirty="0" smtClean="0"/>
              <a:t>z dotychczas przeprowadzonych badań</a:t>
            </a:r>
            <a:r>
              <a:rPr lang="pl-PL" altLang="en-US" dirty="0"/>
              <a:t>, oraz </a:t>
            </a:r>
            <a:r>
              <a:rPr lang="pl-PL" altLang="en-US" dirty="0" smtClean="0"/>
              <a:t>wskazują, </a:t>
            </a:r>
            <a:r>
              <a:rPr lang="pl-PL" altLang="en-US" dirty="0"/>
              <a:t>że </a:t>
            </a:r>
            <a:r>
              <a:rPr lang="pl-PL" altLang="en-US" dirty="0" smtClean="0">
                <a:solidFill>
                  <a:srgbClr val="FFFF00"/>
                </a:solidFill>
              </a:rPr>
              <a:t>ACS/Orthokine® może stanowić </a:t>
            </a:r>
            <a:r>
              <a:rPr lang="pl-PL" altLang="en-US" dirty="0">
                <a:solidFill>
                  <a:srgbClr val="FFFF00"/>
                </a:solidFill>
              </a:rPr>
              <a:t>skuteczną i dobrze tolerowaną alternatywę </a:t>
            </a:r>
            <a:r>
              <a:rPr lang="pl-PL" altLang="en-US" dirty="0" smtClean="0">
                <a:solidFill>
                  <a:srgbClr val="FFFF00"/>
                </a:solidFill>
              </a:rPr>
              <a:t>dla iniekcji </a:t>
            </a:r>
            <a:r>
              <a:rPr lang="pl-PL" altLang="en-US" dirty="0" err="1" smtClean="0">
                <a:solidFill>
                  <a:srgbClr val="FFFF00"/>
                </a:solidFill>
              </a:rPr>
              <a:t>wiskosuplementów</a:t>
            </a:r>
            <a:r>
              <a:rPr lang="pl-PL" altLang="en-US" dirty="0" smtClean="0">
                <a:solidFill>
                  <a:srgbClr val="FFFF00"/>
                </a:solidFill>
              </a:rPr>
              <a:t> bądź kortykosteroidów.</a:t>
            </a:r>
          </a:p>
          <a:p>
            <a:pPr>
              <a:lnSpc>
                <a:spcPct val="120000"/>
              </a:lnSpc>
              <a:buClr>
                <a:srgbClr val="F7BD31"/>
              </a:buClr>
              <a:buFontTx/>
              <a:buChar char="•"/>
            </a:pPr>
            <a:r>
              <a:rPr lang="pl-PL" altLang="en-US" dirty="0" smtClean="0"/>
              <a:t>Badania na modelach zwierzęcych sugerują również, </a:t>
            </a:r>
            <a:r>
              <a:rPr lang="pl-PL" altLang="en-US" dirty="0"/>
              <a:t>że </a:t>
            </a:r>
            <a:r>
              <a:rPr lang="pl-PL" altLang="en-US" dirty="0" smtClean="0">
                <a:solidFill>
                  <a:srgbClr val="FFFF00"/>
                </a:solidFill>
              </a:rPr>
              <a:t>ACS/Orthokine® </a:t>
            </a:r>
            <a:r>
              <a:rPr lang="pl-PL" altLang="en-US" dirty="0">
                <a:solidFill>
                  <a:srgbClr val="FFFF00"/>
                </a:solidFill>
              </a:rPr>
              <a:t>może </a:t>
            </a:r>
            <a:r>
              <a:rPr lang="pl-PL" altLang="en-US" dirty="0" smtClean="0">
                <a:solidFill>
                  <a:srgbClr val="FFFF00"/>
                </a:solidFill>
              </a:rPr>
              <a:t>stymulować naprawę </a:t>
            </a:r>
            <a:r>
              <a:rPr lang="pl-PL" altLang="en-US" dirty="0">
                <a:solidFill>
                  <a:srgbClr val="FFFF00"/>
                </a:solidFill>
              </a:rPr>
              <a:t>i regenerację tkanek</a:t>
            </a:r>
            <a:r>
              <a:rPr lang="pl-PL" altLang="en-US" dirty="0"/>
              <a:t> oraz </a:t>
            </a:r>
            <a:r>
              <a:rPr lang="pl-PL" altLang="en-US" dirty="0" smtClean="0"/>
              <a:t>pobudzać odczyny modyfikujące przebieg choroby.</a:t>
            </a:r>
            <a:endParaRPr lang="pl-PL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13994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pole tekstowe 10"/>
          <p:cNvSpPr txBox="1">
            <a:spLocks noChangeArrowheads="1"/>
          </p:cNvSpPr>
          <p:nvPr/>
        </p:nvSpPr>
        <p:spPr bwMode="auto">
          <a:xfrm>
            <a:off x="1143000" y="404813"/>
            <a:ext cx="7605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200">
                <a:solidFill>
                  <a:srgbClr val="FF0066"/>
                </a:solidFill>
                <a:latin typeface="Calibri" pitchFamily="34" charset="0"/>
              </a:rPr>
              <a:t>Placówki wykonujące terapię </a:t>
            </a:r>
            <a:r>
              <a:rPr lang="pl-PL" sz="3200">
                <a:solidFill>
                  <a:srgbClr val="FF0066"/>
                </a:solidFill>
              </a:rPr>
              <a:t>Orthokine</a:t>
            </a:r>
            <a:r>
              <a:rPr lang="pl-PL" sz="3200" baseline="30000">
                <a:solidFill>
                  <a:srgbClr val="FF0066"/>
                </a:solidFill>
              </a:rPr>
              <a:t>®</a:t>
            </a:r>
            <a:endParaRPr lang="pl-PL" sz="3200">
              <a:solidFill>
                <a:srgbClr val="FF0066"/>
              </a:solidFill>
              <a:latin typeface="Calibri" pitchFamily="34" charset="0"/>
            </a:endParaRPr>
          </a:p>
        </p:txBody>
      </p:sp>
      <p:pic>
        <p:nvPicPr>
          <p:cNvPr id="17412" name="Picture 11" descr="map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4191000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Box 12"/>
          <p:cNvSpPr txBox="1">
            <a:spLocks noChangeArrowheads="1"/>
          </p:cNvSpPr>
          <p:nvPr/>
        </p:nvSpPr>
        <p:spPr bwMode="auto">
          <a:xfrm>
            <a:off x="4067175" y="1844675"/>
            <a:ext cx="52578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C</a:t>
            </a:r>
            <a:r>
              <a:rPr lang="pl-PL" sz="2800" dirty="0">
                <a:solidFill>
                  <a:schemeClr val="bg1"/>
                </a:solidFill>
                <a:latin typeface="+mj-lt"/>
              </a:rPr>
              <a:t>MS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Warszawa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  <a:p>
            <a:pPr>
              <a:buFont typeface="Arial" charset="0"/>
              <a:buChar char="•"/>
              <a:defRPr/>
            </a:pPr>
            <a:r>
              <a:rPr lang="pl-PL" sz="2800" dirty="0">
                <a:solidFill>
                  <a:schemeClr val="bg1"/>
                </a:solidFill>
                <a:latin typeface="+mj-lt"/>
              </a:rPr>
              <a:t> Sutherland Medical Center </a:t>
            </a:r>
            <a:r>
              <a:rPr lang="pl-PL" sz="2800" dirty="0" err="1">
                <a:solidFill>
                  <a:schemeClr val="bg1"/>
                </a:solidFill>
                <a:latin typeface="+mj-lt"/>
              </a:rPr>
              <a:t>W-wa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pl-PL" sz="2800" dirty="0">
                <a:solidFill>
                  <a:schemeClr val="bg1"/>
                </a:solidFill>
                <a:latin typeface="+mj-lt"/>
              </a:rPr>
              <a:t>Soft Laser Med Warszawa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 Rehasport Clinic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Poznań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 Rehasport Clinic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Gdańsk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pl-PL" sz="2800" dirty="0" err="1">
                <a:solidFill>
                  <a:schemeClr val="bg1"/>
                </a:solidFill>
                <a:latin typeface="+mj-lt"/>
              </a:rPr>
              <a:t>Ortho</a:t>
            </a:r>
            <a:r>
              <a:rPr lang="pl-PL" sz="2800" dirty="0">
                <a:solidFill>
                  <a:schemeClr val="bg1"/>
                </a:solidFill>
                <a:latin typeface="+mj-lt"/>
              </a:rPr>
              <a:t> Med Sport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Łódź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 Dom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Lekarski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Szczecin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  <a:p>
            <a:pPr>
              <a:buFont typeface="Arial" charset="0"/>
              <a:buChar char="•"/>
              <a:defRPr/>
            </a:pPr>
            <a:r>
              <a:rPr lang="pl-PL" sz="2800" dirty="0">
                <a:solidFill>
                  <a:schemeClr val="bg1"/>
                </a:solidFill>
                <a:latin typeface="+mj-lt"/>
              </a:rPr>
              <a:t> Nova </a:t>
            </a:r>
            <a:r>
              <a:rPr lang="pl-PL" sz="2800" dirty="0" err="1">
                <a:solidFill>
                  <a:schemeClr val="bg1"/>
                </a:solidFill>
                <a:latin typeface="+mj-lt"/>
              </a:rPr>
              <a:t>Clinc</a:t>
            </a:r>
            <a:r>
              <a:rPr lang="pl-PL" sz="2800" dirty="0">
                <a:solidFill>
                  <a:schemeClr val="bg1"/>
                </a:solidFill>
                <a:latin typeface="+mj-lt"/>
              </a:rPr>
              <a:t> Kraków</a:t>
            </a:r>
          </a:p>
        </p:txBody>
      </p:sp>
      <p:sp>
        <p:nvSpPr>
          <p:cNvPr id="14" name="Donut 13"/>
          <p:cNvSpPr>
            <a:spLocks noChangeArrowheads="1"/>
          </p:cNvSpPr>
          <p:nvPr/>
        </p:nvSpPr>
        <p:spPr bwMode="auto">
          <a:xfrm>
            <a:off x="2057400" y="1905000"/>
            <a:ext cx="533400" cy="533400"/>
          </a:xfrm>
          <a:custGeom>
            <a:avLst/>
            <a:gdLst>
              <a:gd name="T0" fmla="*/ 266700 w 533400"/>
              <a:gd name="T1" fmla="*/ 0 h 533400"/>
              <a:gd name="T2" fmla="*/ 78115 w 533400"/>
              <a:gd name="T3" fmla="*/ 78115 h 533400"/>
              <a:gd name="T4" fmla="*/ 0 w 533400"/>
              <a:gd name="T5" fmla="*/ 266700 h 533400"/>
              <a:gd name="T6" fmla="*/ 78115 w 533400"/>
              <a:gd name="T7" fmla="*/ 455285 h 533400"/>
              <a:gd name="T8" fmla="*/ 266700 w 533400"/>
              <a:gd name="T9" fmla="*/ 533400 h 533400"/>
              <a:gd name="T10" fmla="*/ 455285 w 533400"/>
              <a:gd name="T11" fmla="*/ 455285 h 533400"/>
              <a:gd name="T12" fmla="*/ 533400 w 533400"/>
              <a:gd name="T13" fmla="*/ 266700 h 533400"/>
              <a:gd name="T14" fmla="*/ 455285 w 533400"/>
              <a:gd name="T15" fmla="*/ 78115 h 533400"/>
              <a:gd name="T16" fmla="*/ 3 60000 65536"/>
              <a:gd name="T17" fmla="*/ 3 60000 65536"/>
              <a:gd name="T18" fmla="*/ 2 60000 65536"/>
              <a:gd name="T19" fmla="*/ 1 60000 65536"/>
              <a:gd name="T20" fmla="*/ 1 60000 65536"/>
              <a:gd name="T21" fmla="*/ 1 60000 65536"/>
              <a:gd name="T22" fmla="*/ 0 60000 65536"/>
              <a:gd name="T23" fmla="*/ 3 60000 65536"/>
              <a:gd name="T24" fmla="*/ 78115 w 533400"/>
              <a:gd name="T25" fmla="*/ 78115 h 533400"/>
              <a:gd name="T26" fmla="*/ 455285 w 533400"/>
              <a:gd name="T27" fmla="*/ 455285 h 5334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33400" h="533400">
                <a:moveTo>
                  <a:pt x="0" y="266700"/>
                </a:moveTo>
                <a:lnTo>
                  <a:pt x="0" y="266700"/>
                </a:lnTo>
                <a:cubicBezTo>
                  <a:pt x="0" y="119405"/>
                  <a:pt x="119405" y="0"/>
                  <a:pt x="266699" y="0"/>
                </a:cubicBezTo>
                <a:cubicBezTo>
                  <a:pt x="413994" y="0"/>
                  <a:pt x="533400" y="119405"/>
                  <a:pt x="533400" y="266700"/>
                </a:cubicBezTo>
                <a:cubicBezTo>
                  <a:pt x="533400" y="413994"/>
                  <a:pt x="413994" y="533399"/>
                  <a:pt x="266700" y="533400"/>
                </a:cubicBezTo>
                <a:cubicBezTo>
                  <a:pt x="119405" y="533400"/>
                  <a:pt x="0" y="413994"/>
                  <a:pt x="0" y="266700"/>
                </a:cubicBezTo>
                <a:close/>
                <a:moveTo>
                  <a:pt x="133350" y="266700"/>
                </a:moveTo>
                <a:lnTo>
                  <a:pt x="133350" y="266700"/>
                </a:lnTo>
                <a:cubicBezTo>
                  <a:pt x="133350" y="340347"/>
                  <a:pt x="193052" y="400049"/>
                  <a:pt x="266699" y="400050"/>
                </a:cubicBezTo>
                <a:lnTo>
                  <a:pt x="266700" y="400050"/>
                </a:lnTo>
                <a:cubicBezTo>
                  <a:pt x="340347" y="400049"/>
                  <a:pt x="400050" y="340347"/>
                  <a:pt x="400050" y="266700"/>
                </a:cubicBezTo>
                <a:cubicBezTo>
                  <a:pt x="400050" y="193052"/>
                  <a:pt x="340347" y="133350"/>
                  <a:pt x="266700" y="133350"/>
                </a:cubicBezTo>
                <a:lnTo>
                  <a:pt x="266699" y="133350"/>
                </a:lnTo>
                <a:cubicBezTo>
                  <a:pt x="193052" y="133350"/>
                  <a:pt x="133350" y="193052"/>
                  <a:pt x="133350" y="266699"/>
                </a:cubicBezTo>
                <a:close/>
              </a:path>
            </a:pathLst>
          </a:custGeom>
          <a:solidFill>
            <a:srgbClr val="F01C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16" name="Donut 15"/>
          <p:cNvSpPr>
            <a:spLocks noChangeArrowheads="1"/>
          </p:cNvSpPr>
          <p:nvPr/>
        </p:nvSpPr>
        <p:spPr bwMode="auto">
          <a:xfrm>
            <a:off x="2743200" y="2971800"/>
            <a:ext cx="533400" cy="533400"/>
          </a:xfrm>
          <a:custGeom>
            <a:avLst/>
            <a:gdLst>
              <a:gd name="T0" fmla="*/ 266700 w 533400"/>
              <a:gd name="T1" fmla="*/ 0 h 533400"/>
              <a:gd name="T2" fmla="*/ 78115 w 533400"/>
              <a:gd name="T3" fmla="*/ 78115 h 533400"/>
              <a:gd name="T4" fmla="*/ 0 w 533400"/>
              <a:gd name="T5" fmla="*/ 266700 h 533400"/>
              <a:gd name="T6" fmla="*/ 78115 w 533400"/>
              <a:gd name="T7" fmla="*/ 455285 h 533400"/>
              <a:gd name="T8" fmla="*/ 266700 w 533400"/>
              <a:gd name="T9" fmla="*/ 533400 h 533400"/>
              <a:gd name="T10" fmla="*/ 455285 w 533400"/>
              <a:gd name="T11" fmla="*/ 455285 h 533400"/>
              <a:gd name="T12" fmla="*/ 533400 w 533400"/>
              <a:gd name="T13" fmla="*/ 266700 h 533400"/>
              <a:gd name="T14" fmla="*/ 455285 w 533400"/>
              <a:gd name="T15" fmla="*/ 78115 h 533400"/>
              <a:gd name="T16" fmla="*/ 3 60000 65536"/>
              <a:gd name="T17" fmla="*/ 3 60000 65536"/>
              <a:gd name="T18" fmla="*/ 2 60000 65536"/>
              <a:gd name="T19" fmla="*/ 1 60000 65536"/>
              <a:gd name="T20" fmla="*/ 1 60000 65536"/>
              <a:gd name="T21" fmla="*/ 1 60000 65536"/>
              <a:gd name="T22" fmla="*/ 0 60000 65536"/>
              <a:gd name="T23" fmla="*/ 3 60000 65536"/>
              <a:gd name="T24" fmla="*/ 78115 w 533400"/>
              <a:gd name="T25" fmla="*/ 78115 h 533400"/>
              <a:gd name="T26" fmla="*/ 455285 w 533400"/>
              <a:gd name="T27" fmla="*/ 455285 h 5334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33400" h="533400">
                <a:moveTo>
                  <a:pt x="0" y="266700"/>
                </a:moveTo>
                <a:lnTo>
                  <a:pt x="0" y="266700"/>
                </a:lnTo>
                <a:cubicBezTo>
                  <a:pt x="0" y="119405"/>
                  <a:pt x="119405" y="0"/>
                  <a:pt x="266699" y="0"/>
                </a:cubicBezTo>
                <a:cubicBezTo>
                  <a:pt x="413994" y="0"/>
                  <a:pt x="533400" y="119405"/>
                  <a:pt x="533400" y="266700"/>
                </a:cubicBezTo>
                <a:cubicBezTo>
                  <a:pt x="533400" y="413994"/>
                  <a:pt x="413994" y="533399"/>
                  <a:pt x="266700" y="533400"/>
                </a:cubicBezTo>
                <a:cubicBezTo>
                  <a:pt x="119405" y="533400"/>
                  <a:pt x="0" y="413994"/>
                  <a:pt x="0" y="266700"/>
                </a:cubicBezTo>
                <a:close/>
                <a:moveTo>
                  <a:pt x="133350" y="266700"/>
                </a:moveTo>
                <a:lnTo>
                  <a:pt x="133350" y="266700"/>
                </a:lnTo>
                <a:cubicBezTo>
                  <a:pt x="133350" y="340347"/>
                  <a:pt x="193052" y="400049"/>
                  <a:pt x="266699" y="400050"/>
                </a:cubicBezTo>
                <a:lnTo>
                  <a:pt x="266700" y="400050"/>
                </a:lnTo>
                <a:cubicBezTo>
                  <a:pt x="340347" y="400049"/>
                  <a:pt x="400050" y="340347"/>
                  <a:pt x="400050" y="266700"/>
                </a:cubicBezTo>
                <a:cubicBezTo>
                  <a:pt x="400050" y="193052"/>
                  <a:pt x="340347" y="133350"/>
                  <a:pt x="266700" y="133350"/>
                </a:cubicBezTo>
                <a:lnTo>
                  <a:pt x="266699" y="133350"/>
                </a:lnTo>
                <a:cubicBezTo>
                  <a:pt x="193052" y="133350"/>
                  <a:pt x="133350" y="193052"/>
                  <a:pt x="133350" y="266699"/>
                </a:cubicBezTo>
                <a:close/>
              </a:path>
            </a:pathLst>
          </a:custGeom>
          <a:solidFill>
            <a:srgbClr val="F01C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17" name="Donut 16"/>
          <p:cNvSpPr>
            <a:spLocks noChangeArrowheads="1"/>
          </p:cNvSpPr>
          <p:nvPr/>
        </p:nvSpPr>
        <p:spPr bwMode="auto">
          <a:xfrm>
            <a:off x="381000" y="2286000"/>
            <a:ext cx="533400" cy="533400"/>
          </a:xfrm>
          <a:custGeom>
            <a:avLst/>
            <a:gdLst>
              <a:gd name="T0" fmla="*/ 266700 w 533400"/>
              <a:gd name="T1" fmla="*/ 0 h 533400"/>
              <a:gd name="T2" fmla="*/ 78115 w 533400"/>
              <a:gd name="T3" fmla="*/ 78115 h 533400"/>
              <a:gd name="T4" fmla="*/ 0 w 533400"/>
              <a:gd name="T5" fmla="*/ 266700 h 533400"/>
              <a:gd name="T6" fmla="*/ 78115 w 533400"/>
              <a:gd name="T7" fmla="*/ 455285 h 533400"/>
              <a:gd name="T8" fmla="*/ 266700 w 533400"/>
              <a:gd name="T9" fmla="*/ 533400 h 533400"/>
              <a:gd name="T10" fmla="*/ 455285 w 533400"/>
              <a:gd name="T11" fmla="*/ 455285 h 533400"/>
              <a:gd name="T12" fmla="*/ 533400 w 533400"/>
              <a:gd name="T13" fmla="*/ 266700 h 533400"/>
              <a:gd name="T14" fmla="*/ 455285 w 533400"/>
              <a:gd name="T15" fmla="*/ 78115 h 533400"/>
              <a:gd name="T16" fmla="*/ 3 60000 65536"/>
              <a:gd name="T17" fmla="*/ 3 60000 65536"/>
              <a:gd name="T18" fmla="*/ 2 60000 65536"/>
              <a:gd name="T19" fmla="*/ 1 60000 65536"/>
              <a:gd name="T20" fmla="*/ 1 60000 65536"/>
              <a:gd name="T21" fmla="*/ 1 60000 65536"/>
              <a:gd name="T22" fmla="*/ 0 60000 65536"/>
              <a:gd name="T23" fmla="*/ 3 60000 65536"/>
              <a:gd name="T24" fmla="*/ 78115 w 533400"/>
              <a:gd name="T25" fmla="*/ 78115 h 533400"/>
              <a:gd name="T26" fmla="*/ 455285 w 533400"/>
              <a:gd name="T27" fmla="*/ 455285 h 5334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33400" h="533400">
                <a:moveTo>
                  <a:pt x="0" y="266700"/>
                </a:moveTo>
                <a:lnTo>
                  <a:pt x="0" y="266700"/>
                </a:lnTo>
                <a:cubicBezTo>
                  <a:pt x="0" y="119405"/>
                  <a:pt x="119405" y="0"/>
                  <a:pt x="266699" y="0"/>
                </a:cubicBezTo>
                <a:cubicBezTo>
                  <a:pt x="413994" y="0"/>
                  <a:pt x="533400" y="119405"/>
                  <a:pt x="533400" y="266700"/>
                </a:cubicBezTo>
                <a:cubicBezTo>
                  <a:pt x="533400" y="413994"/>
                  <a:pt x="413994" y="533399"/>
                  <a:pt x="266700" y="533400"/>
                </a:cubicBezTo>
                <a:cubicBezTo>
                  <a:pt x="119405" y="533400"/>
                  <a:pt x="0" y="413994"/>
                  <a:pt x="0" y="266700"/>
                </a:cubicBezTo>
                <a:close/>
                <a:moveTo>
                  <a:pt x="133350" y="266700"/>
                </a:moveTo>
                <a:lnTo>
                  <a:pt x="133350" y="266700"/>
                </a:lnTo>
                <a:cubicBezTo>
                  <a:pt x="133350" y="340347"/>
                  <a:pt x="193052" y="400049"/>
                  <a:pt x="266699" y="400050"/>
                </a:cubicBezTo>
                <a:lnTo>
                  <a:pt x="266700" y="400050"/>
                </a:lnTo>
                <a:cubicBezTo>
                  <a:pt x="340347" y="400049"/>
                  <a:pt x="400050" y="340347"/>
                  <a:pt x="400050" y="266700"/>
                </a:cubicBezTo>
                <a:cubicBezTo>
                  <a:pt x="400050" y="193052"/>
                  <a:pt x="340347" y="133350"/>
                  <a:pt x="266700" y="133350"/>
                </a:cubicBezTo>
                <a:lnTo>
                  <a:pt x="266699" y="133350"/>
                </a:lnTo>
                <a:cubicBezTo>
                  <a:pt x="193052" y="133350"/>
                  <a:pt x="133350" y="193052"/>
                  <a:pt x="133350" y="266699"/>
                </a:cubicBezTo>
                <a:close/>
              </a:path>
            </a:pathLst>
          </a:custGeom>
          <a:solidFill>
            <a:srgbClr val="F01C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18" name="Donut 17"/>
          <p:cNvSpPr>
            <a:spLocks noChangeArrowheads="1"/>
          </p:cNvSpPr>
          <p:nvPr/>
        </p:nvSpPr>
        <p:spPr bwMode="auto">
          <a:xfrm>
            <a:off x="1371600" y="2971800"/>
            <a:ext cx="533400" cy="533400"/>
          </a:xfrm>
          <a:custGeom>
            <a:avLst/>
            <a:gdLst>
              <a:gd name="T0" fmla="*/ 266700 w 533400"/>
              <a:gd name="T1" fmla="*/ 0 h 533400"/>
              <a:gd name="T2" fmla="*/ 78115 w 533400"/>
              <a:gd name="T3" fmla="*/ 78115 h 533400"/>
              <a:gd name="T4" fmla="*/ 0 w 533400"/>
              <a:gd name="T5" fmla="*/ 266700 h 533400"/>
              <a:gd name="T6" fmla="*/ 78115 w 533400"/>
              <a:gd name="T7" fmla="*/ 455285 h 533400"/>
              <a:gd name="T8" fmla="*/ 266700 w 533400"/>
              <a:gd name="T9" fmla="*/ 533400 h 533400"/>
              <a:gd name="T10" fmla="*/ 455285 w 533400"/>
              <a:gd name="T11" fmla="*/ 455285 h 533400"/>
              <a:gd name="T12" fmla="*/ 533400 w 533400"/>
              <a:gd name="T13" fmla="*/ 266700 h 533400"/>
              <a:gd name="T14" fmla="*/ 455285 w 533400"/>
              <a:gd name="T15" fmla="*/ 78115 h 533400"/>
              <a:gd name="T16" fmla="*/ 3 60000 65536"/>
              <a:gd name="T17" fmla="*/ 3 60000 65536"/>
              <a:gd name="T18" fmla="*/ 2 60000 65536"/>
              <a:gd name="T19" fmla="*/ 1 60000 65536"/>
              <a:gd name="T20" fmla="*/ 1 60000 65536"/>
              <a:gd name="T21" fmla="*/ 1 60000 65536"/>
              <a:gd name="T22" fmla="*/ 0 60000 65536"/>
              <a:gd name="T23" fmla="*/ 3 60000 65536"/>
              <a:gd name="T24" fmla="*/ 78115 w 533400"/>
              <a:gd name="T25" fmla="*/ 78115 h 533400"/>
              <a:gd name="T26" fmla="*/ 455285 w 533400"/>
              <a:gd name="T27" fmla="*/ 455285 h 5334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33400" h="533400">
                <a:moveTo>
                  <a:pt x="0" y="266700"/>
                </a:moveTo>
                <a:lnTo>
                  <a:pt x="0" y="266700"/>
                </a:lnTo>
                <a:cubicBezTo>
                  <a:pt x="0" y="119405"/>
                  <a:pt x="119405" y="0"/>
                  <a:pt x="266699" y="0"/>
                </a:cubicBezTo>
                <a:cubicBezTo>
                  <a:pt x="413994" y="0"/>
                  <a:pt x="533400" y="119405"/>
                  <a:pt x="533400" y="266700"/>
                </a:cubicBezTo>
                <a:cubicBezTo>
                  <a:pt x="533400" y="413994"/>
                  <a:pt x="413994" y="533399"/>
                  <a:pt x="266700" y="533400"/>
                </a:cubicBezTo>
                <a:cubicBezTo>
                  <a:pt x="119405" y="533400"/>
                  <a:pt x="0" y="413994"/>
                  <a:pt x="0" y="266700"/>
                </a:cubicBezTo>
                <a:close/>
                <a:moveTo>
                  <a:pt x="133350" y="266700"/>
                </a:moveTo>
                <a:lnTo>
                  <a:pt x="133350" y="266700"/>
                </a:lnTo>
                <a:cubicBezTo>
                  <a:pt x="133350" y="340347"/>
                  <a:pt x="193052" y="400049"/>
                  <a:pt x="266699" y="400050"/>
                </a:cubicBezTo>
                <a:lnTo>
                  <a:pt x="266700" y="400050"/>
                </a:lnTo>
                <a:cubicBezTo>
                  <a:pt x="340347" y="400049"/>
                  <a:pt x="400050" y="340347"/>
                  <a:pt x="400050" y="266700"/>
                </a:cubicBezTo>
                <a:cubicBezTo>
                  <a:pt x="400050" y="193052"/>
                  <a:pt x="340347" y="133350"/>
                  <a:pt x="266700" y="133350"/>
                </a:cubicBezTo>
                <a:lnTo>
                  <a:pt x="266699" y="133350"/>
                </a:lnTo>
                <a:cubicBezTo>
                  <a:pt x="193052" y="133350"/>
                  <a:pt x="133350" y="193052"/>
                  <a:pt x="133350" y="266699"/>
                </a:cubicBezTo>
                <a:close/>
              </a:path>
            </a:pathLst>
          </a:custGeom>
          <a:solidFill>
            <a:srgbClr val="F01C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19" name="Donut 18"/>
          <p:cNvSpPr>
            <a:spLocks noChangeArrowheads="1"/>
          </p:cNvSpPr>
          <p:nvPr/>
        </p:nvSpPr>
        <p:spPr bwMode="auto">
          <a:xfrm>
            <a:off x="2057400" y="3276600"/>
            <a:ext cx="533400" cy="533400"/>
          </a:xfrm>
          <a:custGeom>
            <a:avLst/>
            <a:gdLst>
              <a:gd name="T0" fmla="*/ 266700 w 533400"/>
              <a:gd name="T1" fmla="*/ 0 h 533400"/>
              <a:gd name="T2" fmla="*/ 78115 w 533400"/>
              <a:gd name="T3" fmla="*/ 78115 h 533400"/>
              <a:gd name="T4" fmla="*/ 0 w 533400"/>
              <a:gd name="T5" fmla="*/ 266700 h 533400"/>
              <a:gd name="T6" fmla="*/ 78115 w 533400"/>
              <a:gd name="T7" fmla="*/ 455285 h 533400"/>
              <a:gd name="T8" fmla="*/ 266700 w 533400"/>
              <a:gd name="T9" fmla="*/ 533400 h 533400"/>
              <a:gd name="T10" fmla="*/ 455285 w 533400"/>
              <a:gd name="T11" fmla="*/ 455285 h 533400"/>
              <a:gd name="T12" fmla="*/ 533400 w 533400"/>
              <a:gd name="T13" fmla="*/ 266700 h 533400"/>
              <a:gd name="T14" fmla="*/ 455285 w 533400"/>
              <a:gd name="T15" fmla="*/ 78115 h 533400"/>
              <a:gd name="T16" fmla="*/ 3 60000 65536"/>
              <a:gd name="T17" fmla="*/ 3 60000 65536"/>
              <a:gd name="T18" fmla="*/ 2 60000 65536"/>
              <a:gd name="T19" fmla="*/ 1 60000 65536"/>
              <a:gd name="T20" fmla="*/ 1 60000 65536"/>
              <a:gd name="T21" fmla="*/ 1 60000 65536"/>
              <a:gd name="T22" fmla="*/ 0 60000 65536"/>
              <a:gd name="T23" fmla="*/ 3 60000 65536"/>
              <a:gd name="T24" fmla="*/ 78115 w 533400"/>
              <a:gd name="T25" fmla="*/ 78115 h 533400"/>
              <a:gd name="T26" fmla="*/ 455285 w 533400"/>
              <a:gd name="T27" fmla="*/ 455285 h 5334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33400" h="533400">
                <a:moveTo>
                  <a:pt x="0" y="266700"/>
                </a:moveTo>
                <a:lnTo>
                  <a:pt x="0" y="266700"/>
                </a:lnTo>
                <a:cubicBezTo>
                  <a:pt x="0" y="119405"/>
                  <a:pt x="119405" y="0"/>
                  <a:pt x="266699" y="0"/>
                </a:cubicBezTo>
                <a:cubicBezTo>
                  <a:pt x="413994" y="0"/>
                  <a:pt x="533400" y="119405"/>
                  <a:pt x="533400" y="266700"/>
                </a:cubicBezTo>
                <a:cubicBezTo>
                  <a:pt x="533400" y="413994"/>
                  <a:pt x="413994" y="533399"/>
                  <a:pt x="266700" y="533400"/>
                </a:cubicBezTo>
                <a:cubicBezTo>
                  <a:pt x="119405" y="533400"/>
                  <a:pt x="0" y="413994"/>
                  <a:pt x="0" y="266700"/>
                </a:cubicBezTo>
                <a:close/>
                <a:moveTo>
                  <a:pt x="133350" y="266700"/>
                </a:moveTo>
                <a:lnTo>
                  <a:pt x="133350" y="266700"/>
                </a:lnTo>
                <a:cubicBezTo>
                  <a:pt x="133350" y="340347"/>
                  <a:pt x="193052" y="400049"/>
                  <a:pt x="266699" y="400050"/>
                </a:cubicBezTo>
                <a:lnTo>
                  <a:pt x="266700" y="400050"/>
                </a:lnTo>
                <a:cubicBezTo>
                  <a:pt x="340347" y="400049"/>
                  <a:pt x="400050" y="340347"/>
                  <a:pt x="400050" y="266700"/>
                </a:cubicBezTo>
                <a:cubicBezTo>
                  <a:pt x="400050" y="193052"/>
                  <a:pt x="340347" y="133350"/>
                  <a:pt x="266700" y="133350"/>
                </a:cubicBezTo>
                <a:lnTo>
                  <a:pt x="266699" y="133350"/>
                </a:lnTo>
                <a:cubicBezTo>
                  <a:pt x="193052" y="133350"/>
                  <a:pt x="133350" y="193052"/>
                  <a:pt x="133350" y="266699"/>
                </a:cubicBezTo>
                <a:close/>
              </a:path>
            </a:pathLst>
          </a:custGeom>
          <a:solidFill>
            <a:srgbClr val="F01C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pl-PL" sz="1800" dirty="0">
                <a:solidFill>
                  <a:srgbClr val="FFFFFF"/>
                </a:solidFill>
                <a:latin typeface="Calibri" pitchFamily="34" charset="0"/>
              </a:rPr>
              <a:t>v</a:t>
            </a:r>
          </a:p>
        </p:txBody>
      </p:sp>
      <p:sp>
        <p:nvSpPr>
          <p:cNvPr id="12" name="Donut 18"/>
          <p:cNvSpPr>
            <a:spLocks noChangeArrowheads="1"/>
          </p:cNvSpPr>
          <p:nvPr/>
        </p:nvSpPr>
        <p:spPr bwMode="auto">
          <a:xfrm>
            <a:off x="2411413" y="4221163"/>
            <a:ext cx="533400" cy="533400"/>
          </a:xfrm>
          <a:custGeom>
            <a:avLst/>
            <a:gdLst>
              <a:gd name="T0" fmla="*/ 266700 w 533400"/>
              <a:gd name="T1" fmla="*/ 0 h 533400"/>
              <a:gd name="T2" fmla="*/ 78115 w 533400"/>
              <a:gd name="T3" fmla="*/ 78115 h 533400"/>
              <a:gd name="T4" fmla="*/ 0 w 533400"/>
              <a:gd name="T5" fmla="*/ 266700 h 533400"/>
              <a:gd name="T6" fmla="*/ 78115 w 533400"/>
              <a:gd name="T7" fmla="*/ 455285 h 533400"/>
              <a:gd name="T8" fmla="*/ 266700 w 533400"/>
              <a:gd name="T9" fmla="*/ 533400 h 533400"/>
              <a:gd name="T10" fmla="*/ 455285 w 533400"/>
              <a:gd name="T11" fmla="*/ 455285 h 533400"/>
              <a:gd name="T12" fmla="*/ 533400 w 533400"/>
              <a:gd name="T13" fmla="*/ 266700 h 533400"/>
              <a:gd name="T14" fmla="*/ 455285 w 533400"/>
              <a:gd name="T15" fmla="*/ 78115 h 533400"/>
              <a:gd name="T16" fmla="*/ 3 60000 65536"/>
              <a:gd name="T17" fmla="*/ 3 60000 65536"/>
              <a:gd name="T18" fmla="*/ 2 60000 65536"/>
              <a:gd name="T19" fmla="*/ 1 60000 65536"/>
              <a:gd name="T20" fmla="*/ 1 60000 65536"/>
              <a:gd name="T21" fmla="*/ 1 60000 65536"/>
              <a:gd name="T22" fmla="*/ 0 60000 65536"/>
              <a:gd name="T23" fmla="*/ 3 60000 65536"/>
              <a:gd name="T24" fmla="*/ 78115 w 533400"/>
              <a:gd name="T25" fmla="*/ 78115 h 533400"/>
              <a:gd name="T26" fmla="*/ 455285 w 533400"/>
              <a:gd name="T27" fmla="*/ 455285 h 5334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33400" h="533400">
                <a:moveTo>
                  <a:pt x="0" y="266700"/>
                </a:moveTo>
                <a:lnTo>
                  <a:pt x="0" y="266700"/>
                </a:lnTo>
                <a:cubicBezTo>
                  <a:pt x="0" y="119405"/>
                  <a:pt x="119405" y="0"/>
                  <a:pt x="266699" y="0"/>
                </a:cubicBezTo>
                <a:cubicBezTo>
                  <a:pt x="413994" y="0"/>
                  <a:pt x="533400" y="119405"/>
                  <a:pt x="533400" y="266700"/>
                </a:cubicBezTo>
                <a:cubicBezTo>
                  <a:pt x="533400" y="413994"/>
                  <a:pt x="413994" y="533399"/>
                  <a:pt x="266700" y="533400"/>
                </a:cubicBezTo>
                <a:cubicBezTo>
                  <a:pt x="119405" y="533400"/>
                  <a:pt x="0" y="413994"/>
                  <a:pt x="0" y="266700"/>
                </a:cubicBezTo>
                <a:close/>
                <a:moveTo>
                  <a:pt x="133350" y="266700"/>
                </a:moveTo>
                <a:lnTo>
                  <a:pt x="133350" y="266700"/>
                </a:lnTo>
                <a:cubicBezTo>
                  <a:pt x="133350" y="340347"/>
                  <a:pt x="193052" y="400049"/>
                  <a:pt x="266699" y="400050"/>
                </a:cubicBezTo>
                <a:lnTo>
                  <a:pt x="266700" y="400050"/>
                </a:lnTo>
                <a:cubicBezTo>
                  <a:pt x="340347" y="400049"/>
                  <a:pt x="400050" y="340347"/>
                  <a:pt x="400050" y="266700"/>
                </a:cubicBezTo>
                <a:cubicBezTo>
                  <a:pt x="400050" y="193052"/>
                  <a:pt x="340347" y="133350"/>
                  <a:pt x="266700" y="133350"/>
                </a:cubicBezTo>
                <a:lnTo>
                  <a:pt x="266699" y="133350"/>
                </a:lnTo>
                <a:cubicBezTo>
                  <a:pt x="193052" y="133350"/>
                  <a:pt x="133350" y="193052"/>
                  <a:pt x="133350" y="266699"/>
                </a:cubicBezTo>
                <a:close/>
              </a:path>
            </a:pathLst>
          </a:custGeom>
          <a:solidFill>
            <a:srgbClr val="F01C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pl-PL" sz="1800">
                <a:solidFill>
                  <a:srgbClr val="FFFFFF"/>
                </a:solidFill>
                <a:latin typeface="Calibri" pitchFamily="34" charset="0"/>
              </a:rPr>
              <a:t>v</a:t>
            </a:r>
          </a:p>
        </p:txBody>
      </p:sp>
      <p:pic>
        <p:nvPicPr>
          <p:cNvPr id="17420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3263" y="5949950"/>
            <a:ext cx="20907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9388" y="0"/>
            <a:ext cx="9323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3263" y="5949950"/>
            <a:ext cx="20907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pole tekstowe 10"/>
          <p:cNvSpPr txBox="1">
            <a:spLocks noChangeArrowheads="1"/>
          </p:cNvSpPr>
          <p:nvPr/>
        </p:nvSpPr>
        <p:spPr bwMode="auto">
          <a:xfrm>
            <a:off x="854075" y="180975"/>
            <a:ext cx="7605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200">
                <a:solidFill>
                  <a:srgbClr val="FF0066"/>
                </a:solidFill>
                <a:latin typeface="Calibri" pitchFamily="34" charset="0"/>
              </a:rPr>
              <a:t>Sportowcy poddani terapii </a:t>
            </a:r>
            <a:r>
              <a:rPr lang="pl-PL" sz="3200">
                <a:solidFill>
                  <a:srgbClr val="FF0066"/>
                </a:solidFill>
              </a:rPr>
              <a:t>Orthokine</a:t>
            </a:r>
            <a:r>
              <a:rPr lang="pl-PL" sz="3200" baseline="30000">
                <a:solidFill>
                  <a:srgbClr val="FF0066"/>
                </a:solidFill>
              </a:rPr>
              <a:t>®</a:t>
            </a:r>
            <a:endParaRPr lang="pl-PL" sz="3200">
              <a:solidFill>
                <a:srgbClr val="FF0066"/>
              </a:solidFill>
              <a:latin typeface="Calibri" pitchFamily="34" charset="0"/>
            </a:endParaRPr>
          </a:p>
        </p:txBody>
      </p:sp>
      <p:pic>
        <p:nvPicPr>
          <p:cNvPr id="15365" name="Picture 14" descr="Kasia_Gajga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789363"/>
            <a:ext cx="1279525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9" descr="Kuciak Dusan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1412875"/>
            <a:ext cx="1465263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21" descr="Marlena Wawrzyniak 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1052513"/>
            <a:ext cx="11652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27" descr="Lisowski Tomasz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850" y="4005263"/>
            <a:ext cx="16017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900">
                <a:cs typeface="Times New Roman" pitchFamily="18" charset="0"/>
              </a:rPr>
              <a:t>Katarzyna Gajgał (kolano) </a:t>
            </a:r>
            <a:endParaRPr lang="pl-PL"/>
          </a:p>
        </p:txBody>
      </p:sp>
      <p:sp>
        <p:nvSpPr>
          <p:cNvPr id="15370" name="Rectangle 19"/>
          <p:cNvSpPr>
            <a:spLocks noChangeArrowheads="1"/>
          </p:cNvSpPr>
          <p:nvPr/>
        </p:nvSpPr>
        <p:spPr bwMode="auto">
          <a:xfrm>
            <a:off x="0" y="-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900">
                <a:cs typeface="Times New Roman" pitchFamily="18" charset="0"/>
              </a:rPr>
              <a:t>Katarzyna Gajgał (kolano) </a:t>
            </a:r>
            <a:endParaRPr lang="pl-PL"/>
          </a:p>
        </p:txBody>
      </p:sp>
      <p:sp>
        <p:nvSpPr>
          <p:cNvPr id="15371" name="Prostokąt 23"/>
          <p:cNvSpPr>
            <a:spLocks noChangeArrowheads="1"/>
          </p:cNvSpPr>
          <p:nvPr/>
        </p:nvSpPr>
        <p:spPr bwMode="auto">
          <a:xfrm>
            <a:off x="5076825" y="5589588"/>
            <a:ext cx="189071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sz="1100">
                <a:solidFill>
                  <a:schemeClr val="bg1"/>
                </a:solidFill>
              </a:rPr>
              <a:t>Katarzyna Gajgał (kolano)</a:t>
            </a:r>
            <a:r>
              <a:rPr lang="pl-PL" sz="1100">
                <a:solidFill>
                  <a:srgbClr val="FFFFFF"/>
                </a:solidFill>
                <a:cs typeface="Times New Roman" pitchFamily="18" charset="0"/>
              </a:rPr>
              <a:t>  </a:t>
            </a:r>
            <a:endParaRPr lang="pl-PL" sz="1100"/>
          </a:p>
        </p:txBody>
      </p:sp>
      <p:sp>
        <p:nvSpPr>
          <p:cNvPr id="15372" name="Prostokąt 24"/>
          <p:cNvSpPr>
            <a:spLocks noChangeArrowheads="1"/>
          </p:cNvSpPr>
          <p:nvPr/>
        </p:nvSpPr>
        <p:spPr bwMode="auto">
          <a:xfrm>
            <a:off x="4211638" y="2852738"/>
            <a:ext cx="4572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l-PL" sz="1200">
                <a:solidFill>
                  <a:srgbClr val="FFFFFF"/>
                </a:solidFill>
                <a:cs typeface="Times New Roman" pitchFamily="18" charset="0"/>
              </a:rPr>
              <a:t>Marlena Wawrzyniak (nadgarstek)</a:t>
            </a:r>
            <a:endParaRPr lang="pl-PL" sz="1200"/>
          </a:p>
        </p:txBody>
      </p:sp>
      <p:sp>
        <p:nvSpPr>
          <p:cNvPr id="15373" name="Prostokąt 28"/>
          <p:cNvSpPr>
            <a:spLocks noChangeArrowheads="1"/>
          </p:cNvSpPr>
          <p:nvPr/>
        </p:nvSpPr>
        <p:spPr bwMode="auto">
          <a:xfrm>
            <a:off x="2484438" y="3357563"/>
            <a:ext cx="17510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sz="1200">
                <a:solidFill>
                  <a:srgbClr val="FFFFFF"/>
                </a:solidFill>
                <a:cs typeface="Times New Roman" pitchFamily="18" charset="0"/>
              </a:rPr>
              <a:t>Dusan Kuciak (Kolano)</a:t>
            </a:r>
            <a:endParaRPr lang="pl-PL" sz="1200"/>
          </a:p>
        </p:txBody>
      </p:sp>
      <p:sp>
        <p:nvSpPr>
          <p:cNvPr id="15374" name="Prostokąt 29"/>
          <p:cNvSpPr>
            <a:spLocks noChangeArrowheads="1"/>
          </p:cNvSpPr>
          <p:nvPr/>
        </p:nvSpPr>
        <p:spPr bwMode="auto">
          <a:xfrm>
            <a:off x="7210425" y="5445125"/>
            <a:ext cx="19335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l-PL" sz="1200">
                <a:solidFill>
                  <a:srgbClr val="FFFFFF"/>
                </a:solidFill>
                <a:cs typeface="Times New Roman" pitchFamily="18" charset="0"/>
              </a:rPr>
              <a:t>Dawid Nowak (kolano)</a:t>
            </a:r>
            <a:endParaRPr lang="pl-PL" sz="1200"/>
          </a:p>
        </p:txBody>
      </p:sp>
      <p:pic>
        <p:nvPicPr>
          <p:cNvPr id="15375" name="Picture 3" descr="C:\Users\User\Desktop\beznazw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5463" y="1484313"/>
            <a:ext cx="208915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6" name="Prostokąt 34"/>
          <p:cNvSpPr>
            <a:spLocks noChangeArrowheads="1"/>
          </p:cNvSpPr>
          <p:nvPr/>
        </p:nvSpPr>
        <p:spPr bwMode="auto">
          <a:xfrm>
            <a:off x="7092950" y="3284538"/>
            <a:ext cx="18113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200">
                <a:solidFill>
                  <a:schemeClr val="bg1"/>
                </a:solidFill>
              </a:rPr>
              <a:t>Adam Nawałka (kolano)</a:t>
            </a:r>
          </a:p>
        </p:txBody>
      </p:sp>
      <p:pic>
        <p:nvPicPr>
          <p:cNvPr id="15377" name="Picture 25" descr="C:\Users\User\Desktop\images9UBATTPZ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341438"/>
            <a:ext cx="19939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8" name="pole tekstowe 37"/>
          <p:cNvSpPr txBox="1">
            <a:spLocks noChangeArrowheads="1"/>
          </p:cNvSpPr>
          <p:nvPr/>
        </p:nvSpPr>
        <p:spPr bwMode="auto">
          <a:xfrm>
            <a:off x="0" y="3789363"/>
            <a:ext cx="2232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>
                <a:solidFill>
                  <a:schemeClr val="bg1"/>
                </a:solidFill>
              </a:rPr>
              <a:t>Agnieszka Radwańska (Bark)</a:t>
            </a:r>
          </a:p>
        </p:txBody>
      </p:sp>
      <p:pic>
        <p:nvPicPr>
          <p:cNvPr id="15379" name="Picture 26" descr="C:\Users\User\Desktop\imagesT1GIS6AF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9113" y="4221163"/>
            <a:ext cx="20177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0" name="pole tekstowe 39"/>
          <p:cNvSpPr txBox="1">
            <a:spLocks noChangeArrowheads="1"/>
          </p:cNvSpPr>
          <p:nvPr/>
        </p:nvSpPr>
        <p:spPr bwMode="auto">
          <a:xfrm>
            <a:off x="3059113" y="6308725"/>
            <a:ext cx="21066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200">
                <a:solidFill>
                  <a:schemeClr val="bg1"/>
                </a:solidFill>
              </a:rPr>
              <a:t>Ewa Wachowicz (kręgosłup)</a:t>
            </a:r>
          </a:p>
        </p:txBody>
      </p:sp>
      <p:pic>
        <p:nvPicPr>
          <p:cNvPr id="15381" name="Picture 27" descr="C:\Users\User\Desktop\imagesHQCECIE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388" y="4221163"/>
            <a:ext cx="25209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2" name="Prostokąt 41"/>
          <p:cNvSpPr>
            <a:spLocks noChangeArrowheads="1"/>
          </p:cNvSpPr>
          <p:nvPr/>
        </p:nvSpPr>
        <p:spPr bwMode="auto">
          <a:xfrm>
            <a:off x="250825" y="6165850"/>
            <a:ext cx="24431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200">
                <a:solidFill>
                  <a:schemeClr val="bg1"/>
                </a:solidFill>
              </a:rPr>
              <a:t>Damian Jonak (ścięgno achilesa)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Przegląd badań </a:t>
            </a:r>
            <a:r>
              <a:rPr lang="pl-PL" dirty="0" err="1" smtClean="0"/>
              <a:t>Orthokine</a:t>
            </a:r>
            <a:r>
              <a:rPr lang="pl-PL" dirty="0" smtClean="0"/>
              <a:t>®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dirty="0" smtClean="0"/>
              <a:t>Badania przedkliniczne (</a:t>
            </a:r>
            <a:r>
              <a:rPr lang="pl-PL" i="1" dirty="0" smtClean="0"/>
              <a:t>ex vivo </a:t>
            </a:r>
            <a:r>
              <a:rPr lang="pl-PL" dirty="0" smtClean="0"/>
              <a:t>– biologiczne podstawy terapii Orthokine®)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Badania kliniczne skuteczności i bezpieczeństwa:</a:t>
            </a:r>
          </a:p>
          <a:p>
            <a:pPr lvl="1"/>
            <a:r>
              <a:rPr lang="pl-PL" dirty="0" smtClean="0"/>
              <a:t>randomizowane, zaślepione, z grupą kontrolną (</a:t>
            </a:r>
            <a:r>
              <a:rPr lang="pl-PL" dirty="0" err="1" smtClean="0"/>
              <a:t>ch.</a:t>
            </a:r>
            <a:r>
              <a:rPr lang="pl-PL" dirty="0" smtClean="0"/>
              <a:t> zwyrodnieniowa stawu kolanowego, zespoły korzeniowe kręgosłupa lędźwiowego)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Badania obserwacyjne/ opisy serii przypadków</a:t>
            </a:r>
          </a:p>
          <a:p>
            <a:pPr lvl="1"/>
            <a:r>
              <a:rPr lang="pl-PL" dirty="0" err="1"/>
              <a:t>ch.</a:t>
            </a:r>
            <a:r>
              <a:rPr lang="pl-PL" dirty="0"/>
              <a:t> zwyrodnieniowa stawu </a:t>
            </a:r>
            <a:r>
              <a:rPr lang="pl-PL" dirty="0" smtClean="0"/>
              <a:t>kolanowego, urazy mięśni i ścięgien</a:t>
            </a:r>
            <a:r>
              <a:rPr lang="pl-PL" dirty="0"/>
              <a:t>, </a:t>
            </a:r>
            <a:r>
              <a:rPr lang="pl-PL" dirty="0" smtClean="0"/>
              <a:t>stany po operacji więzadeł krzyżowych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5885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143000" y="5410200"/>
            <a:ext cx="75438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 sz="160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906588" y="317500"/>
            <a:ext cx="1841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 sz="1800"/>
          </a:p>
        </p:txBody>
      </p:sp>
      <p:sp>
        <p:nvSpPr>
          <p:cNvPr id="619526" name="Rectangle 6"/>
          <p:cNvSpPr>
            <a:spLocks noChangeArrowheads="1"/>
          </p:cNvSpPr>
          <p:nvPr/>
        </p:nvSpPr>
        <p:spPr bwMode="auto">
          <a:xfrm>
            <a:off x="539552" y="1556792"/>
            <a:ext cx="5040560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rgbClr val="F7BD31"/>
              </a:buClr>
              <a:buFontTx/>
              <a:buChar char="•"/>
            </a:pPr>
            <a:r>
              <a:rPr lang="pl-PL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Interleukina 1 (IL-1) </a:t>
            </a:r>
            <a:r>
              <a:rPr lang="pl-PL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jest uważana za główną </a:t>
            </a:r>
            <a:r>
              <a:rPr lang="pl-PL" alt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cytokinę</a:t>
            </a:r>
            <a:r>
              <a:rPr lang="pl-PL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prozapalną. 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rgbClr val="F7BD31"/>
              </a:buClr>
              <a:buFontTx/>
              <a:buChar char="•"/>
            </a:pPr>
            <a:r>
              <a:rPr lang="pl-PL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IL-1 jest podstawowym </a:t>
            </a:r>
            <a:r>
              <a:rPr lang="en-GB" alt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mediatorem</a:t>
            </a:r>
            <a:r>
              <a:rPr lang="en-GB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odpowiedzialnym</a:t>
            </a:r>
            <a:r>
              <a:rPr lang="en-GB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za</a:t>
            </a:r>
            <a:r>
              <a:rPr lang="en-GB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niszczenie</a:t>
            </a:r>
            <a:r>
              <a:rPr lang="en-GB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tkanek</a:t>
            </a:r>
            <a:r>
              <a:rPr lang="en-GB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en-GB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ból</a:t>
            </a:r>
            <a:r>
              <a:rPr lang="en-GB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w </a:t>
            </a:r>
            <a:r>
              <a:rPr lang="en-GB" alt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przebiegu</a:t>
            </a:r>
            <a:r>
              <a:rPr lang="pl-PL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marL="800100" lvl="1" indent="-342900" eaLnBrk="1" hangingPunct="1">
              <a:lnSpc>
                <a:spcPct val="110000"/>
              </a:lnSpc>
              <a:spcBef>
                <a:spcPct val="20000"/>
              </a:spcBef>
              <a:buClr>
                <a:srgbClr val="F7BD31"/>
              </a:buClr>
              <a:buFont typeface="Wingdings" panose="05000000000000000000" pitchFamily="2" charset="2"/>
              <a:buChar char="ü"/>
            </a:pPr>
            <a:r>
              <a:rPr lang="pl-PL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choroby </a:t>
            </a:r>
            <a:r>
              <a:rPr lang="pl-PL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</a:t>
            </a:r>
            <a:r>
              <a:rPr lang="pl-PL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wyrodnieniowej stawów</a:t>
            </a:r>
            <a:r>
              <a:rPr lang="en-GB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</a:t>
            </a:r>
            <a:endParaRPr lang="pl-PL" alt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800100" lvl="1" indent="-342900" eaLnBrk="1" hangingPunct="1">
              <a:lnSpc>
                <a:spcPct val="110000"/>
              </a:lnSpc>
              <a:spcBef>
                <a:spcPct val="20000"/>
              </a:spcBef>
              <a:buClr>
                <a:srgbClr val="F7BD31"/>
              </a:buClr>
              <a:buFont typeface="Wingdings" panose="05000000000000000000" pitchFamily="2" charset="2"/>
              <a:buChar char="ü"/>
            </a:pPr>
            <a:r>
              <a:rPr lang="pl-PL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RZS</a:t>
            </a:r>
          </a:p>
          <a:p>
            <a:pPr marL="800100" lvl="1" indent="-342900" eaLnBrk="1" hangingPunct="1">
              <a:lnSpc>
                <a:spcPct val="110000"/>
              </a:lnSpc>
              <a:spcBef>
                <a:spcPct val="20000"/>
              </a:spcBef>
              <a:buClr>
                <a:srgbClr val="F7BD31"/>
              </a:buClr>
              <a:buFont typeface="Wingdings" panose="05000000000000000000" pitchFamily="2" charset="2"/>
              <a:buChar char="ü"/>
            </a:pPr>
            <a:r>
              <a:rPr lang="en-GB" alt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chorób</a:t>
            </a:r>
            <a:r>
              <a:rPr lang="en-GB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kręgosłupa</a:t>
            </a:r>
            <a:r>
              <a:rPr lang="en-US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pl-PL" alt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00050" indent="-400050" eaLnBrk="1" hangingPunct="1">
              <a:lnSpc>
                <a:spcPct val="110000"/>
              </a:lnSpc>
              <a:spcBef>
                <a:spcPct val="20000"/>
              </a:spcBef>
              <a:buClr>
                <a:srgbClr val="F7BD31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Udowodniono, że IL-1 wpływa na </a:t>
            </a:r>
            <a:r>
              <a:rPr lang="pl-PL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destrukcję </a:t>
            </a:r>
            <a:r>
              <a:rPr lang="pl-PL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chrząstki i resorpcję kości</a:t>
            </a:r>
            <a:endParaRPr lang="en-US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rgbClr val="F7BD31"/>
              </a:buClr>
              <a:buFontTx/>
              <a:buChar char="•"/>
            </a:pPr>
            <a:r>
              <a:rPr lang="pl-PL" altLang="en-US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Antagonista receptora </a:t>
            </a:r>
            <a:r>
              <a:rPr lang="en-US" altLang="en-US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IL-1 (IL-1Ra)</a:t>
            </a:r>
            <a:r>
              <a:rPr lang="en-US" altLang="en-US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l-PL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jest naturalnym inhibitorem IL-1</a:t>
            </a:r>
            <a:r>
              <a: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5876028" y="4149080"/>
            <a:ext cx="3061116" cy="2639383"/>
            <a:chOff x="5876028" y="4149080"/>
            <a:chExt cx="3061116" cy="2639383"/>
          </a:xfrm>
        </p:grpSpPr>
        <p:pic>
          <p:nvPicPr>
            <p:cNvPr id="12296" name="Picture 9" descr="Wirkweise Bild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6028" y="4149080"/>
              <a:ext cx="3061116" cy="263938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pole tekstowe 1"/>
            <p:cNvSpPr txBox="1"/>
            <p:nvPr/>
          </p:nvSpPr>
          <p:spPr>
            <a:xfrm>
              <a:off x="6988860" y="4509120"/>
              <a:ext cx="492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b="1" dirty="0" smtClean="0">
                  <a:solidFill>
                    <a:schemeClr val="bg1"/>
                  </a:solidFill>
                </a:rPr>
                <a:t>IL-1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" name="pole tekstowe 2"/>
            <p:cNvSpPr txBox="1"/>
            <p:nvPr/>
          </p:nvSpPr>
          <p:spPr>
            <a:xfrm>
              <a:off x="7024910" y="5099439"/>
              <a:ext cx="708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b="1" dirty="0" smtClean="0">
                  <a:solidFill>
                    <a:srgbClr val="92D050"/>
                  </a:solidFill>
                </a:rPr>
                <a:t>IL-1Ra</a:t>
              </a:r>
              <a:endParaRPr lang="en-US" sz="1600" b="1" dirty="0">
                <a:solidFill>
                  <a:srgbClr val="92D050"/>
                </a:solidFill>
              </a:endParaRPr>
            </a:p>
          </p:txBody>
        </p:sp>
      </p:grpSp>
      <p:grpSp>
        <p:nvGrpSpPr>
          <p:cNvPr id="5" name="Grupa 4"/>
          <p:cNvGrpSpPr/>
          <p:nvPr/>
        </p:nvGrpSpPr>
        <p:grpSpPr>
          <a:xfrm>
            <a:off x="5879723" y="1578580"/>
            <a:ext cx="3057421" cy="2447354"/>
            <a:chOff x="5879723" y="1578580"/>
            <a:chExt cx="3057421" cy="2447354"/>
          </a:xfrm>
        </p:grpSpPr>
        <p:pic>
          <p:nvPicPr>
            <p:cNvPr id="12294" name="Picture 7" descr="Wirkweise Bild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723" y="1578580"/>
              <a:ext cx="3057421" cy="244735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pole tekstowe 10"/>
            <p:cNvSpPr txBox="1"/>
            <p:nvPr/>
          </p:nvSpPr>
          <p:spPr>
            <a:xfrm>
              <a:off x="7360816" y="2132856"/>
              <a:ext cx="492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b="1" dirty="0" smtClean="0">
                  <a:solidFill>
                    <a:schemeClr val="bg1"/>
                  </a:solidFill>
                </a:rPr>
                <a:t>IL-1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Biologiczne podstawy stosowania metody Orthokine®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374256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9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9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9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9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9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195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95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143000" y="5410200"/>
            <a:ext cx="75438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 sz="160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906588" y="317500"/>
            <a:ext cx="1841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 sz="1800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1404938" y="4333256"/>
            <a:ext cx="685800" cy="685800"/>
          </a:xfrm>
          <a:prstGeom prst="ellipse">
            <a:avLst/>
          </a:prstGeom>
          <a:solidFill>
            <a:srgbClr val="FFCCCC"/>
          </a:solidFill>
          <a:ln w="50800">
            <a:solidFill>
              <a:srgbClr val="CC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9pPr>
          </a:lstStyle>
          <a:p>
            <a:pPr eaLnBrk="1" hangingPunct="1"/>
            <a:endParaRPr lang="pl-PL" altLang="en-US"/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1662113" y="4427538"/>
            <a:ext cx="296862" cy="228600"/>
          </a:xfrm>
          <a:prstGeom prst="ellipse">
            <a:avLst/>
          </a:prstGeom>
          <a:solidFill>
            <a:srgbClr val="FF9999"/>
          </a:solidFill>
          <a:ln w="25400">
            <a:solidFill>
              <a:srgbClr val="CC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9pPr>
          </a:lstStyle>
          <a:p>
            <a:pPr eaLnBrk="1" hangingPunct="1"/>
            <a:endParaRPr lang="pl-PL" altLang="en-US"/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 rot="2734757">
            <a:off x="2069240" y="5068496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9pPr>
          </a:lstStyle>
          <a:p>
            <a:pPr eaLnBrk="1" hangingPunct="1"/>
            <a:endParaRPr lang="pl-PL" altLang="en-US"/>
          </a:p>
        </p:txBody>
      </p:sp>
      <p:sp>
        <p:nvSpPr>
          <p:cNvPr id="14344" name="Arc 8"/>
          <p:cNvSpPr>
            <a:spLocks/>
          </p:cNvSpPr>
          <p:nvPr/>
        </p:nvSpPr>
        <p:spPr bwMode="auto">
          <a:xfrm flipV="1">
            <a:off x="2916238" y="5624264"/>
            <a:ext cx="3740150" cy="1981200"/>
          </a:xfrm>
          <a:custGeom>
            <a:avLst/>
            <a:gdLst>
              <a:gd name="T0" fmla="*/ 2147483647 w 40795"/>
              <a:gd name="T1" fmla="*/ 2147483647 h 21600"/>
              <a:gd name="T2" fmla="*/ 0 w 40795"/>
              <a:gd name="T3" fmla="*/ 2147483647 h 21600"/>
              <a:gd name="T4" fmla="*/ 2147483647 w 40795"/>
              <a:gd name="T5" fmla="*/ 0 h 21600"/>
              <a:gd name="T6" fmla="*/ 0 60000 65536"/>
              <a:gd name="T7" fmla="*/ 0 60000 65536"/>
              <a:gd name="T8" fmla="*/ 0 60000 65536"/>
              <a:gd name="T9" fmla="*/ 0 w 40795"/>
              <a:gd name="T10" fmla="*/ 0 h 21600"/>
              <a:gd name="T11" fmla="*/ 40795 w 4079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795" h="21600" fill="none" extrusionOk="0">
                <a:moveTo>
                  <a:pt x="40794" y="6634"/>
                </a:moveTo>
                <a:cubicBezTo>
                  <a:pt x="37915" y="15554"/>
                  <a:pt x="29612" y="21599"/>
                  <a:pt x="20239" y="21600"/>
                </a:cubicBezTo>
                <a:cubicBezTo>
                  <a:pt x="11220" y="21600"/>
                  <a:pt x="3150" y="15996"/>
                  <a:pt x="-1" y="7546"/>
                </a:cubicBezTo>
              </a:path>
              <a:path w="40795" h="21600" stroke="0" extrusionOk="0">
                <a:moveTo>
                  <a:pt x="40794" y="6634"/>
                </a:moveTo>
                <a:cubicBezTo>
                  <a:pt x="37915" y="15554"/>
                  <a:pt x="29612" y="21599"/>
                  <a:pt x="20239" y="21600"/>
                </a:cubicBezTo>
                <a:cubicBezTo>
                  <a:pt x="11220" y="21600"/>
                  <a:pt x="3150" y="15996"/>
                  <a:pt x="-1" y="7546"/>
                </a:cubicBezTo>
                <a:lnTo>
                  <a:pt x="20239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50000"/>
            </a:schemeClr>
          </a:solidFill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7481" name="Oval 9"/>
          <p:cNvSpPr>
            <a:spLocks noChangeArrowheads="1"/>
          </p:cNvSpPr>
          <p:nvPr/>
        </p:nvSpPr>
        <p:spPr bwMode="auto">
          <a:xfrm>
            <a:off x="2652713" y="5265738"/>
            <a:ext cx="685800" cy="685800"/>
          </a:xfrm>
          <a:prstGeom prst="ellipse">
            <a:avLst/>
          </a:prstGeom>
          <a:solidFill>
            <a:srgbClr val="FFCCCC"/>
          </a:solidFill>
          <a:ln w="50800">
            <a:solidFill>
              <a:srgbClr val="CC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9pPr>
          </a:lstStyle>
          <a:p>
            <a:pPr eaLnBrk="1" hangingPunct="1"/>
            <a:endParaRPr lang="pl-PL" altLang="en-US"/>
          </a:p>
        </p:txBody>
      </p:sp>
      <p:sp>
        <p:nvSpPr>
          <p:cNvPr id="617482" name="Oval 10"/>
          <p:cNvSpPr>
            <a:spLocks noChangeArrowheads="1"/>
          </p:cNvSpPr>
          <p:nvPr/>
        </p:nvSpPr>
        <p:spPr bwMode="auto">
          <a:xfrm>
            <a:off x="2881313" y="5494338"/>
            <a:ext cx="296862" cy="228600"/>
          </a:xfrm>
          <a:prstGeom prst="ellipse">
            <a:avLst/>
          </a:prstGeom>
          <a:solidFill>
            <a:srgbClr val="FF9999"/>
          </a:solidFill>
          <a:ln w="25400">
            <a:solidFill>
              <a:srgbClr val="CC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9pPr>
          </a:lstStyle>
          <a:p>
            <a:pPr eaLnBrk="1" hangingPunct="1"/>
            <a:endParaRPr lang="pl-PL" altLang="en-US"/>
          </a:p>
        </p:txBody>
      </p:sp>
      <p:sp>
        <p:nvSpPr>
          <p:cNvPr id="617483" name="Oval 11"/>
          <p:cNvSpPr>
            <a:spLocks noChangeArrowheads="1"/>
          </p:cNvSpPr>
          <p:nvPr/>
        </p:nvSpPr>
        <p:spPr bwMode="auto">
          <a:xfrm>
            <a:off x="3490913" y="4732338"/>
            <a:ext cx="685800" cy="685800"/>
          </a:xfrm>
          <a:prstGeom prst="ellipse">
            <a:avLst/>
          </a:prstGeom>
          <a:solidFill>
            <a:srgbClr val="FFCCCC"/>
          </a:solidFill>
          <a:ln w="50800">
            <a:solidFill>
              <a:srgbClr val="CC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9pPr>
          </a:lstStyle>
          <a:p>
            <a:pPr eaLnBrk="1" hangingPunct="1"/>
            <a:endParaRPr lang="pl-PL" altLang="en-US"/>
          </a:p>
        </p:txBody>
      </p:sp>
      <p:sp>
        <p:nvSpPr>
          <p:cNvPr id="617484" name="Oval 12"/>
          <p:cNvSpPr>
            <a:spLocks noChangeArrowheads="1"/>
          </p:cNvSpPr>
          <p:nvPr/>
        </p:nvSpPr>
        <p:spPr bwMode="auto">
          <a:xfrm>
            <a:off x="3719513" y="4960938"/>
            <a:ext cx="296862" cy="228600"/>
          </a:xfrm>
          <a:prstGeom prst="ellipse">
            <a:avLst/>
          </a:prstGeom>
          <a:solidFill>
            <a:srgbClr val="FF9999"/>
          </a:solidFill>
          <a:ln w="25400">
            <a:solidFill>
              <a:srgbClr val="CC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9pPr>
          </a:lstStyle>
          <a:p>
            <a:pPr eaLnBrk="1" hangingPunct="1"/>
            <a:endParaRPr lang="pl-PL" altLang="en-US"/>
          </a:p>
        </p:txBody>
      </p:sp>
      <p:sp>
        <p:nvSpPr>
          <p:cNvPr id="617485" name="Oval 13"/>
          <p:cNvSpPr>
            <a:spLocks noChangeArrowheads="1"/>
          </p:cNvSpPr>
          <p:nvPr/>
        </p:nvSpPr>
        <p:spPr bwMode="auto">
          <a:xfrm>
            <a:off x="4557713" y="4579938"/>
            <a:ext cx="685800" cy="685800"/>
          </a:xfrm>
          <a:prstGeom prst="ellipse">
            <a:avLst/>
          </a:prstGeom>
          <a:solidFill>
            <a:srgbClr val="FFCCCC"/>
          </a:solidFill>
          <a:ln w="50800">
            <a:solidFill>
              <a:srgbClr val="CC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9pPr>
          </a:lstStyle>
          <a:p>
            <a:pPr eaLnBrk="1" hangingPunct="1"/>
            <a:endParaRPr lang="pl-PL" altLang="en-US"/>
          </a:p>
        </p:txBody>
      </p:sp>
      <p:sp>
        <p:nvSpPr>
          <p:cNvPr id="617486" name="Oval 14"/>
          <p:cNvSpPr>
            <a:spLocks noChangeArrowheads="1"/>
          </p:cNvSpPr>
          <p:nvPr/>
        </p:nvSpPr>
        <p:spPr bwMode="auto">
          <a:xfrm>
            <a:off x="4786313" y="4808538"/>
            <a:ext cx="296862" cy="228600"/>
          </a:xfrm>
          <a:prstGeom prst="ellipse">
            <a:avLst/>
          </a:prstGeom>
          <a:solidFill>
            <a:srgbClr val="FF9999"/>
          </a:solidFill>
          <a:ln w="25400">
            <a:solidFill>
              <a:srgbClr val="CC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9pPr>
          </a:lstStyle>
          <a:p>
            <a:pPr eaLnBrk="1" hangingPunct="1"/>
            <a:endParaRPr lang="pl-PL" altLang="en-US"/>
          </a:p>
        </p:txBody>
      </p:sp>
      <p:sp>
        <p:nvSpPr>
          <p:cNvPr id="617487" name="Oval 15"/>
          <p:cNvSpPr>
            <a:spLocks noChangeArrowheads="1"/>
          </p:cNvSpPr>
          <p:nvPr/>
        </p:nvSpPr>
        <p:spPr bwMode="auto">
          <a:xfrm>
            <a:off x="5624513" y="4884738"/>
            <a:ext cx="685800" cy="685800"/>
          </a:xfrm>
          <a:prstGeom prst="ellipse">
            <a:avLst/>
          </a:prstGeom>
          <a:solidFill>
            <a:srgbClr val="FFCCCC"/>
          </a:solidFill>
          <a:ln w="50800">
            <a:solidFill>
              <a:srgbClr val="CC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9pPr>
          </a:lstStyle>
          <a:p>
            <a:pPr eaLnBrk="1" hangingPunct="1"/>
            <a:endParaRPr lang="pl-PL" altLang="en-US"/>
          </a:p>
        </p:txBody>
      </p:sp>
      <p:sp>
        <p:nvSpPr>
          <p:cNvPr id="617488" name="Oval 16"/>
          <p:cNvSpPr>
            <a:spLocks noChangeArrowheads="1"/>
          </p:cNvSpPr>
          <p:nvPr/>
        </p:nvSpPr>
        <p:spPr bwMode="auto">
          <a:xfrm>
            <a:off x="5853113" y="5113338"/>
            <a:ext cx="296862" cy="228600"/>
          </a:xfrm>
          <a:prstGeom prst="ellipse">
            <a:avLst/>
          </a:prstGeom>
          <a:solidFill>
            <a:srgbClr val="FF9999"/>
          </a:solidFill>
          <a:ln w="25400">
            <a:solidFill>
              <a:srgbClr val="CC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9pPr>
          </a:lstStyle>
          <a:p>
            <a:pPr eaLnBrk="1" hangingPunct="1"/>
            <a:endParaRPr lang="pl-PL" altLang="en-US"/>
          </a:p>
        </p:txBody>
      </p:sp>
      <p:sp>
        <p:nvSpPr>
          <p:cNvPr id="617489" name="Oval 17"/>
          <p:cNvSpPr>
            <a:spLocks noChangeArrowheads="1"/>
          </p:cNvSpPr>
          <p:nvPr/>
        </p:nvSpPr>
        <p:spPr bwMode="auto">
          <a:xfrm>
            <a:off x="6310313" y="5570538"/>
            <a:ext cx="685800" cy="685800"/>
          </a:xfrm>
          <a:prstGeom prst="ellipse">
            <a:avLst/>
          </a:prstGeom>
          <a:solidFill>
            <a:srgbClr val="FFCCCC"/>
          </a:solidFill>
          <a:ln w="50800">
            <a:solidFill>
              <a:srgbClr val="CC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9pPr>
          </a:lstStyle>
          <a:p>
            <a:pPr eaLnBrk="1" hangingPunct="1"/>
            <a:endParaRPr lang="pl-PL" altLang="en-US"/>
          </a:p>
        </p:txBody>
      </p:sp>
      <p:sp>
        <p:nvSpPr>
          <p:cNvPr id="617490" name="Oval 18"/>
          <p:cNvSpPr>
            <a:spLocks noChangeArrowheads="1"/>
          </p:cNvSpPr>
          <p:nvPr/>
        </p:nvSpPr>
        <p:spPr bwMode="auto">
          <a:xfrm>
            <a:off x="6538913" y="5799138"/>
            <a:ext cx="296862" cy="228600"/>
          </a:xfrm>
          <a:prstGeom prst="ellipse">
            <a:avLst/>
          </a:prstGeom>
          <a:solidFill>
            <a:srgbClr val="FF9999"/>
          </a:solidFill>
          <a:ln w="25400">
            <a:solidFill>
              <a:srgbClr val="CC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9pPr>
          </a:lstStyle>
          <a:p>
            <a:pPr eaLnBrk="1" hangingPunct="1"/>
            <a:endParaRPr lang="pl-PL" altLang="en-US"/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790575" y="1477963"/>
            <a:ext cx="7957889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0000"/>
              </a:spcBef>
              <a:buClr>
                <a:srgbClr val="F7BD31"/>
              </a:buClr>
              <a:buFontTx/>
              <a:buChar char="•"/>
            </a:pPr>
            <a:endParaRPr lang="de-DE" alt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25000"/>
              </a:lnSpc>
              <a:spcBef>
                <a:spcPct val="20000"/>
              </a:spcBef>
              <a:buClr>
                <a:srgbClr val="F7BD31"/>
              </a:buClr>
              <a:buFontTx/>
              <a:buChar char="•"/>
            </a:pPr>
            <a:r>
              <a:rPr lang="pl-PL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Pod </a:t>
            </a:r>
            <a:r>
              <a:rPr lang="pl-PL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wpływem </a:t>
            </a:r>
            <a:r>
              <a:rPr lang="pl-PL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kontaktu krwi ze specjalnie spreparowaną, </a:t>
            </a:r>
            <a:r>
              <a:rPr lang="pl-PL" alt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apirogenną</a:t>
            </a:r>
            <a:r>
              <a:rPr lang="pl-PL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powierzchnią szklaną , w trakcie dalszej inkubacji </a:t>
            </a:r>
            <a:r>
              <a:rPr lang="pl-PL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dochodzi do </a:t>
            </a:r>
            <a:r>
              <a:rPr lang="pl-PL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gwałtownego nasilenia syntezy:</a:t>
            </a:r>
          </a:p>
          <a:p>
            <a:pPr marL="800100" lvl="1" indent="-342900" eaLnBrk="1" hangingPunct="1">
              <a:lnSpc>
                <a:spcPct val="125000"/>
              </a:lnSpc>
              <a:spcBef>
                <a:spcPct val="20000"/>
              </a:spcBef>
              <a:buClr>
                <a:srgbClr val="F7BD31"/>
              </a:buClr>
              <a:buFont typeface="Wingdings" panose="05000000000000000000" pitchFamily="2" charset="2"/>
              <a:buChar char="ü"/>
            </a:pPr>
            <a:r>
              <a:rPr lang="pl-PL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antagonisty receptora IL-1 (</a:t>
            </a:r>
            <a:r>
              <a:rPr lang="en-GB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IL-1Ra</a:t>
            </a:r>
            <a:r>
              <a:rPr lang="pl-PL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 </a:t>
            </a:r>
          </a:p>
          <a:p>
            <a:pPr marL="800100" lvl="1" indent="-342900" eaLnBrk="1" hangingPunct="1">
              <a:lnSpc>
                <a:spcPct val="125000"/>
              </a:lnSpc>
              <a:spcBef>
                <a:spcPct val="20000"/>
              </a:spcBef>
              <a:buClr>
                <a:srgbClr val="F7BD31"/>
              </a:buClr>
              <a:buFont typeface="Wingdings" panose="05000000000000000000" pitchFamily="2" charset="2"/>
              <a:buChar char="ü"/>
            </a:pPr>
            <a:r>
              <a:rPr lang="en-GB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IL-4</a:t>
            </a:r>
            <a:r>
              <a:rPr lang="en-GB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</a:t>
            </a:r>
            <a:r>
              <a:rPr lang="en-GB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IL-10</a:t>
            </a:r>
            <a:r>
              <a:rPr lang="pl-PL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(cytokiny o działaniu p-zapalnym)</a:t>
            </a:r>
            <a:endParaRPr lang="pl-PL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800100" lvl="1" indent="-342900" eaLnBrk="1" hangingPunct="1">
              <a:lnSpc>
                <a:spcPct val="125000"/>
              </a:lnSpc>
              <a:spcBef>
                <a:spcPct val="20000"/>
              </a:spcBef>
              <a:buClr>
                <a:srgbClr val="F7BD31"/>
              </a:buClr>
              <a:buFont typeface="Wingdings" panose="05000000000000000000" pitchFamily="2" charset="2"/>
              <a:buChar char="ü"/>
            </a:pPr>
            <a:r>
              <a:rPr lang="pl-PL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czynników </a:t>
            </a:r>
            <a:r>
              <a:rPr lang="pl-PL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wzrostu</a:t>
            </a:r>
            <a:r>
              <a:rPr lang="en-GB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(IGF, TGF-</a:t>
            </a:r>
            <a:r>
              <a:rPr lang="el-G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β</a:t>
            </a:r>
            <a:r>
              <a:rPr lang="de-DE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PDGF, FGF)</a:t>
            </a:r>
            <a:r>
              <a:rPr lang="en-GB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  <a:r>
              <a:rPr lang="pl-PL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</a:t>
            </a:r>
            <a:endParaRPr lang="en-GB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ct val="20000"/>
              </a:spcBef>
              <a:buClr>
                <a:srgbClr val="F7BD31"/>
              </a:buClr>
            </a:pPr>
            <a:endParaRPr lang="en-GB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7492" name="Line 20"/>
          <p:cNvSpPr>
            <a:spLocks noChangeShapeType="1"/>
          </p:cNvSpPr>
          <p:nvPr/>
        </p:nvSpPr>
        <p:spPr bwMode="auto">
          <a:xfrm flipV="1">
            <a:off x="6372225" y="4508500"/>
            <a:ext cx="1152525" cy="41910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493" name="Oval 21"/>
          <p:cNvSpPr>
            <a:spLocks noChangeArrowheads="1"/>
          </p:cNvSpPr>
          <p:nvPr/>
        </p:nvSpPr>
        <p:spPr bwMode="auto">
          <a:xfrm>
            <a:off x="6538913" y="5799138"/>
            <a:ext cx="296862" cy="228600"/>
          </a:xfrm>
          <a:prstGeom prst="ellipse">
            <a:avLst/>
          </a:prstGeom>
          <a:solidFill>
            <a:srgbClr val="FF9999"/>
          </a:solidFill>
          <a:ln w="25400">
            <a:solidFill>
              <a:srgbClr val="CC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9pPr>
          </a:lstStyle>
          <a:p>
            <a:pPr eaLnBrk="1" hangingPunct="1"/>
            <a:endParaRPr lang="pl-PL" altLang="en-US"/>
          </a:p>
        </p:txBody>
      </p:sp>
      <p:sp>
        <p:nvSpPr>
          <p:cNvPr id="617494" name="Line 22"/>
          <p:cNvSpPr>
            <a:spLocks noChangeShapeType="1"/>
          </p:cNvSpPr>
          <p:nvPr/>
        </p:nvSpPr>
        <p:spPr bwMode="auto">
          <a:xfrm flipV="1">
            <a:off x="6516688" y="4940300"/>
            <a:ext cx="863600" cy="20320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495" name="Line 23"/>
          <p:cNvSpPr>
            <a:spLocks noChangeShapeType="1"/>
          </p:cNvSpPr>
          <p:nvPr/>
        </p:nvSpPr>
        <p:spPr bwMode="auto">
          <a:xfrm flipV="1">
            <a:off x="7019925" y="5229225"/>
            <a:ext cx="431800" cy="346075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496" name="Line 24"/>
          <p:cNvSpPr>
            <a:spLocks noChangeShapeType="1"/>
          </p:cNvSpPr>
          <p:nvPr/>
        </p:nvSpPr>
        <p:spPr bwMode="auto">
          <a:xfrm flipV="1">
            <a:off x="7235825" y="5516563"/>
            <a:ext cx="576263" cy="274637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497" name="Text Box 25"/>
          <p:cNvSpPr txBox="1">
            <a:spLocks noChangeArrowheads="1"/>
          </p:cNvSpPr>
          <p:nvPr/>
        </p:nvSpPr>
        <p:spPr bwMode="auto">
          <a:xfrm>
            <a:off x="8027988" y="4005263"/>
            <a:ext cx="1116012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de-DE" altLang="en-US" sz="1800" i="1" dirty="0" smtClean="0">
                <a:solidFill>
                  <a:srgbClr val="92D050"/>
                </a:solidFill>
                <a:latin typeface="Helvetica" pitchFamily="34" charset="0"/>
              </a:rPr>
              <a:t>IL-1Ra</a:t>
            </a:r>
            <a:endParaRPr kumimoji="1" lang="de-DE" altLang="en-US" sz="1800" i="1" dirty="0">
              <a:solidFill>
                <a:srgbClr val="92D050"/>
              </a:solidFill>
              <a:latin typeface="Helvetica" pitchFamily="34" charset="0"/>
            </a:endParaRPr>
          </a:p>
          <a:p>
            <a:pPr>
              <a:spcBef>
                <a:spcPct val="50000"/>
              </a:spcBef>
            </a:pPr>
            <a:r>
              <a:rPr kumimoji="1" lang="pl-PL" altLang="en-US" sz="1800" i="1" dirty="0" smtClean="0">
                <a:solidFill>
                  <a:srgbClr val="92D050"/>
                </a:solidFill>
                <a:latin typeface="Helvetica" pitchFamily="34" charset="0"/>
              </a:rPr>
              <a:t>IL-4</a:t>
            </a:r>
          </a:p>
          <a:p>
            <a:pPr>
              <a:spcBef>
                <a:spcPct val="50000"/>
              </a:spcBef>
            </a:pPr>
            <a:r>
              <a:rPr kumimoji="1" lang="pl-PL" altLang="en-US" sz="1800" i="1" dirty="0" smtClean="0">
                <a:solidFill>
                  <a:srgbClr val="92D050"/>
                </a:solidFill>
                <a:latin typeface="Helvetica" pitchFamily="34" charset="0"/>
              </a:rPr>
              <a:t>IL-10</a:t>
            </a:r>
          </a:p>
          <a:p>
            <a:pPr>
              <a:spcBef>
                <a:spcPct val="50000"/>
              </a:spcBef>
            </a:pPr>
            <a:r>
              <a:rPr kumimoji="1" lang="pl-PL" altLang="en-US" sz="18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Helvetica" pitchFamily="34" charset="0"/>
              </a:rPr>
              <a:t>C</a:t>
            </a:r>
            <a:r>
              <a:rPr kumimoji="1" lang="pl-PL" altLang="en-US" sz="18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elvetica" pitchFamily="34" charset="0"/>
              </a:rPr>
              <a:t>zynniki wzrostu</a:t>
            </a:r>
            <a:endParaRPr kumimoji="1" lang="de-DE" altLang="en-US" sz="1800" i="1" dirty="0">
              <a:solidFill>
                <a:schemeClr val="accent4">
                  <a:lumMod val="60000"/>
                  <a:lumOff val="40000"/>
                </a:schemeClr>
              </a:solidFill>
              <a:latin typeface="Helvetica" pitchFamily="34" charset="0"/>
            </a:endParaRPr>
          </a:p>
        </p:txBody>
      </p:sp>
      <p:pic>
        <p:nvPicPr>
          <p:cNvPr id="14362" name="Picture 27" descr="BioDrugs logo">
            <a:hlinkClick r:id="rId3" tooltip="Journal Homepag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830" y="115888"/>
            <a:ext cx="922520" cy="122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to jest surowica kondycjonowana…</a:t>
            </a:r>
            <a:endParaRPr lang="en-US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001424" y="6083295"/>
            <a:ext cx="1985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SZKŁO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951538"/>
            <a:ext cx="1908175" cy="88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84280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Przygotowywanie </a:t>
            </a:r>
            <a:r>
              <a:rPr lang="pl-PL" dirty="0"/>
              <a:t>a</a:t>
            </a:r>
            <a:r>
              <a:rPr lang="pl-PL" dirty="0" smtClean="0"/>
              <a:t>utologicznej </a:t>
            </a:r>
            <a:r>
              <a:rPr lang="pl-PL" dirty="0"/>
              <a:t>kondycjonowanej surowicy (</a:t>
            </a:r>
            <a:r>
              <a:rPr lang="pl-PL" dirty="0" smtClean="0"/>
              <a:t>ACS) – proces Orthokine®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467544" y="1844824"/>
            <a:ext cx="519492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20000"/>
              </a:spcBef>
              <a:buClr>
                <a:srgbClr val="F7BD31"/>
              </a:buClr>
              <a:buFontTx/>
              <a:buChar char="•"/>
            </a:pPr>
            <a:r>
              <a:rPr lang="pl-PL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Pobranie krwi do strzykawek </a:t>
            </a:r>
            <a:r>
              <a:rPr lang="pl-PL" alt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EOT®II </a:t>
            </a:r>
            <a:r>
              <a:rPr lang="pl-PL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Inkubację </a:t>
            </a:r>
            <a:r>
              <a:rPr lang="en-GB" altLang="en-U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6 </a:t>
            </a:r>
            <a:r>
              <a:rPr lang="pl-PL" alt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do</a:t>
            </a:r>
            <a:r>
              <a:rPr lang="en-GB" alt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9 </a:t>
            </a:r>
            <a:r>
              <a:rPr lang="pl-PL" alt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godzin </a:t>
            </a:r>
            <a:r>
              <a:rPr lang="pl-PL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 temperaturze</a:t>
            </a:r>
            <a:r>
              <a:rPr lang="pl-PL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l-PL" alt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37</a:t>
            </a:r>
            <a:r>
              <a:rPr lang="en-GB" alt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° C</a:t>
            </a:r>
            <a:r>
              <a:rPr lang="en-GB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</a:t>
            </a:r>
            <a:endParaRPr lang="en-GB" alt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eaLnBrk="1" hangingPunct="1">
              <a:lnSpc>
                <a:spcPct val="105000"/>
              </a:lnSpc>
              <a:spcBef>
                <a:spcPct val="20000"/>
              </a:spcBef>
              <a:buClr>
                <a:srgbClr val="F7BD31"/>
              </a:buClr>
              <a:buFontTx/>
              <a:buChar char="•"/>
            </a:pPr>
            <a:r>
              <a:rPr lang="pl-PL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Odwirowywanie krwi w wirówce przez 10 minut.</a:t>
            </a:r>
          </a:p>
          <a:p>
            <a:pPr eaLnBrk="1" hangingPunct="1">
              <a:lnSpc>
                <a:spcPct val="105000"/>
              </a:lnSpc>
              <a:spcBef>
                <a:spcPct val="20000"/>
              </a:spcBef>
              <a:buClr>
                <a:srgbClr val="F7BD31"/>
              </a:buClr>
              <a:buFontTx/>
              <a:buChar char="•"/>
            </a:pPr>
            <a:r>
              <a:rPr lang="pl-PL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Oddzielanie surowicy od skrzepu krwi.</a:t>
            </a:r>
          </a:p>
          <a:p>
            <a:pPr eaLnBrk="1" hangingPunct="1">
              <a:lnSpc>
                <a:spcPct val="105000"/>
              </a:lnSpc>
              <a:spcBef>
                <a:spcPct val="20000"/>
              </a:spcBef>
              <a:buClr>
                <a:srgbClr val="F7BD31"/>
              </a:buClr>
              <a:buFontTx/>
              <a:buChar char="•"/>
            </a:pPr>
            <a:r>
              <a:rPr lang="pl-PL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Przechowywanie w temperaturze</a:t>
            </a:r>
            <a:r>
              <a:rPr lang="en-GB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l-PL" alt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poniżej </a:t>
            </a:r>
            <a:r>
              <a:rPr lang="en-GB" alt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-18°C</a:t>
            </a:r>
            <a:r>
              <a:rPr lang="en-GB" alt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53768"/>
            <a:ext cx="2876400" cy="1685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72816"/>
            <a:ext cx="2876400" cy="191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5767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033" y="1196752"/>
            <a:ext cx="8568953" cy="46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3523357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143000" y="5410200"/>
            <a:ext cx="75438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906588" y="317500"/>
            <a:ext cx="1841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 sz="1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6400" name="Rectangle 19"/>
          <p:cNvSpPr>
            <a:spLocks noChangeArrowheads="1"/>
          </p:cNvSpPr>
          <p:nvPr/>
        </p:nvSpPr>
        <p:spPr bwMode="auto">
          <a:xfrm>
            <a:off x="1906588" y="317500"/>
            <a:ext cx="1841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 sz="1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Zmiany stężenia cytokin w ASC (Orthokine®)</a:t>
            </a:r>
            <a:endParaRPr lang="en-US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67544" y="1484784"/>
            <a:ext cx="8507288" cy="4525963"/>
          </a:xfrm>
        </p:spPr>
        <p:txBody>
          <a:bodyPr/>
          <a:lstStyle/>
          <a:p>
            <a:r>
              <a:rPr lang="pl-PL" dirty="0" smtClean="0"/>
              <a:t>Stężenie </a:t>
            </a:r>
            <a:r>
              <a:rPr lang="pl-PL" u="sng" dirty="0" smtClean="0">
                <a:solidFill>
                  <a:srgbClr val="92D050"/>
                </a:solidFill>
              </a:rPr>
              <a:t>antagonisty receptora IL-1 (IL-1Ra) </a:t>
            </a:r>
            <a:r>
              <a:rPr lang="pl-PL" dirty="0" smtClean="0"/>
              <a:t>wzrasta 140-krotnie</a:t>
            </a:r>
          </a:p>
          <a:p>
            <a:r>
              <a:rPr lang="pl-PL" dirty="0" smtClean="0"/>
              <a:t>Stężenie </a:t>
            </a:r>
            <a:r>
              <a:rPr lang="pl-PL" u="sng" dirty="0" smtClean="0">
                <a:solidFill>
                  <a:srgbClr val="92D050"/>
                </a:solidFill>
              </a:rPr>
              <a:t>cytokin p-zapalnych </a:t>
            </a:r>
            <a:r>
              <a:rPr lang="pl-PL" dirty="0" smtClean="0"/>
              <a:t>(IL-4, IL-10) wzrasta 2-krotnie</a:t>
            </a:r>
          </a:p>
          <a:p>
            <a:r>
              <a:rPr lang="pl-PL" dirty="0" smtClean="0"/>
              <a:t>Nie obserwuje się zmian ekspresji </a:t>
            </a:r>
            <a:r>
              <a:rPr lang="pl-PL" u="sng" dirty="0" smtClean="0">
                <a:solidFill>
                  <a:srgbClr val="FF0000"/>
                </a:solidFill>
              </a:rPr>
              <a:t>cytokin prozapalnych</a:t>
            </a:r>
            <a:endParaRPr lang="en-US" u="sng" dirty="0">
              <a:solidFill>
                <a:srgbClr val="FF0000"/>
              </a:solidFill>
            </a:endParaRPr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87332295"/>
              </p:ext>
            </p:extLst>
          </p:nvPr>
        </p:nvGraphicFramePr>
        <p:xfrm>
          <a:off x="1475656" y="3104236"/>
          <a:ext cx="5400600" cy="3462036"/>
        </p:xfrm>
        <a:graphic>
          <a:graphicData uri="http://schemas.openxmlformats.org/presentationml/2006/ole">
            <p:oleObj spid="_x0000_s17438" name="Prism 6" r:id="rId4" imgW="3882983" imgH="2489745" progId="Prism6.Document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310184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Zmiany stężenia polipeptydowych czynników </a:t>
            </a:r>
            <a:r>
              <a:rPr lang="pl-PL" sz="2800" dirty="0" smtClean="0"/>
              <a:t>wzrostu w </a:t>
            </a:r>
            <a:r>
              <a:rPr lang="pl-PL" sz="2800" dirty="0"/>
              <a:t>ASC (Orthokine</a:t>
            </a:r>
            <a:r>
              <a:rPr lang="pl-PL" sz="2800" dirty="0" smtClean="0"/>
              <a:t>®)</a:t>
            </a:r>
            <a:endParaRPr lang="en-US" sz="2800" baseline="30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rgbClr val="D30E45"/>
              </a:buClr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rgbClr val="92D050"/>
                </a:solidFill>
              </a:rPr>
              <a:t>Czynniki wzrostu </a:t>
            </a:r>
            <a:r>
              <a:rPr lang="pl-PL" sz="2400" dirty="0" smtClean="0"/>
              <a:t>pobudzają </a:t>
            </a:r>
            <a:r>
              <a:rPr lang="pl-PL" sz="2400" dirty="0"/>
              <a:t>migrację komórek do miejsca uszkodzenia, ich namnażanie i różnicowanie, a także proliferację naczyń </a:t>
            </a:r>
            <a:r>
              <a:rPr lang="pl-PL" sz="2400" dirty="0" smtClean="0"/>
              <a:t>krwionośnych:</a:t>
            </a:r>
          </a:p>
          <a:p>
            <a:pPr lvl="1"/>
            <a:r>
              <a:rPr lang="pl-PL" dirty="0">
                <a:solidFill>
                  <a:srgbClr val="FFFF00"/>
                </a:solidFill>
              </a:rPr>
              <a:t>stymulacja procesów naprawczych i regeneracyjnych tkanek po </a:t>
            </a:r>
            <a:r>
              <a:rPr lang="pl-PL" dirty="0" smtClean="0">
                <a:solidFill>
                  <a:srgbClr val="FFFF00"/>
                </a:solidFill>
              </a:rPr>
              <a:t>uszkodzeniu</a:t>
            </a:r>
          </a:p>
          <a:p>
            <a:r>
              <a:rPr lang="pl-PL" dirty="0" smtClean="0"/>
              <a:t>W procesie kondycjonowania surowicy krwi przy użyciu Orthokine® stężenie czynników wzrostu rośnie </a:t>
            </a:r>
            <a:r>
              <a:rPr lang="pl-PL" u="sng" dirty="0" smtClean="0"/>
              <a:t>średnio</a:t>
            </a:r>
            <a:r>
              <a:rPr lang="pl-PL" dirty="0" smtClean="0"/>
              <a:t>:</a:t>
            </a:r>
          </a:p>
          <a:p>
            <a:pPr lvl="1"/>
            <a:r>
              <a:rPr lang="pl-PL" b="1" dirty="0" smtClean="0">
                <a:solidFill>
                  <a:srgbClr val="92D050"/>
                </a:solidFill>
              </a:rPr>
              <a:t>PDGF</a:t>
            </a:r>
            <a:r>
              <a:rPr lang="pl-PL" dirty="0" smtClean="0"/>
              <a:t> (</a:t>
            </a:r>
            <a:r>
              <a:rPr lang="pl-PL" dirty="0" err="1" smtClean="0"/>
              <a:t>płytkopochodny</a:t>
            </a:r>
            <a:r>
              <a:rPr lang="pl-PL" dirty="0" smtClean="0"/>
              <a:t> czynnik wzrostu): </a:t>
            </a:r>
            <a:r>
              <a:rPr lang="pl-PL" dirty="0" smtClean="0">
                <a:solidFill>
                  <a:srgbClr val="FFFF00"/>
                </a:solidFill>
              </a:rPr>
              <a:t>190 x</a:t>
            </a:r>
          </a:p>
          <a:p>
            <a:pPr lvl="1"/>
            <a:r>
              <a:rPr lang="pl-PL" b="1" dirty="0" smtClean="0">
                <a:solidFill>
                  <a:srgbClr val="92D050"/>
                </a:solidFill>
              </a:rPr>
              <a:t>VEGF</a:t>
            </a:r>
            <a:r>
              <a:rPr lang="pl-PL" dirty="0" smtClean="0">
                <a:solidFill>
                  <a:srgbClr val="92D050"/>
                </a:solidFill>
              </a:rPr>
              <a:t> </a:t>
            </a:r>
            <a:r>
              <a:rPr lang="pl-PL" dirty="0" smtClean="0"/>
              <a:t>(śródbłonkowy czynnik wzrostu): </a:t>
            </a:r>
            <a:r>
              <a:rPr lang="pl-PL" dirty="0" smtClean="0">
                <a:solidFill>
                  <a:srgbClr val="FFFF00"/>
                </a:solidFill>
              </a:rPr>
              <a:t>8 x</a:t>
            </a:r>
          </a:p>
          <a:p>
            <a:pPr lvl="1"/>
            <a:r>
              <a:rPr lang="pl-PL" b="1" dirty="0" smtClean="0">
                <a:solidFill>
                  <a:srgbClr val="92D050"/>
                </a:solidFill>
              </a:rPr>
              <a:t>FGF-2</a:t>
            </a:r>
            <a:r>
              <a:rPr lang="pl-PL" dirty="0" smtClean="0">
                <a:solidFill>
                  <a:srgbClr val="92D050"/>
                </a:solidFill>
              </a:rPr>
              <a:t> </a:t>
            </a:r>
            <a:r>
              <a:rPr lang="pl-PL" dirty="0" smtClean="0"/>
              <a:t>(</a:t>
            </a:r>
            <a:r>
              <a:rPr lang="pl-PL" dirty="0" err="1" smtClean="0"/>
              <a:t>fibroblastyczny</a:t>
            </a:r>
            <a:r>
              <a:rPr lang="pl-PL" dirty="0" smtClean="0"/>
              <a:t> czynnik wzrostu): </a:t>
            </a:r>
            <a:r>
              <a:rPr lang="pl-PL" dirty="0" smtClean="0">
                <a:solidFill>
                  <a:srgbClr val="FFFF00"/>
                </a:solidFill>
              </a:rPr>
              <a:t>2 x</a:t>
            </a:r>
          </a:p>
          <a:p>
            <a:pPr lvl="1"/>
            <a:r>
              <a:rPr lang="pl-PL" b="1" dirty="0" smtClean="0">
                <a:solidFill>
                  <a:srgbClr val="92D050"/>
                </a:solidFill>
              </a:rPr>
              <a:t>TGF-</a:t>
            </a:r>
            <a:r>
              <a:rPr lang="pl-PL" b="1" dirty="0" smtClean="0">
                <a:solidFill>
                  <a:srgbClr val="92D050"/>
                </a:solidFill>
                <a:sym typeface="Symbol"/>
              </a:rPr>
              <a:t>1</a:t>
            </a:r>
            <a:r>
              <a:rPr lang="pl-PL" dirty="0" smtClean="0">
                <a:solidFill>
                  <a:srgbClr val="92D050"/>
                </a:solidFill>
                <a:sym typeface="Symbol"/>
              </a:rPr>
              <a:t> </a:t>
            </a:r>
            <a:r>
              <a:rPr lang="pl-PL" dirty="0" smtClean="0">
                <a:sym typeface="Symbol"/>
              </a:rPr>
              <a:t>(transformujący czynnik wzrostu): </a:t>
            </a:r>
            <a:r>
              <a:rPr lang="pl-PL" dirty="0" smtClean="0">
                <a:solidFill>
                  <a:srgbClr val="FFFF00"/>
                </a:solidFill>
                <a:sym typeface="Symbol"/>
              </a:rPr>
              <a:t>84 x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46448" y="6317872"/>
            <a:ext cx="2539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 smtClean="0">
                <a:solidFill>
                  <a:schemeClr val="bg1"/>
                </a:solidFill>
              </a:rPr>
              <a:t>Wehling</a:t>
            </a:r>
            <a:r>
              <a:rPr lang="pl-PL" sz="1400" dirty="0" smtClean="0">
                <a:solidFill>
                  <a:schemeClr val="bg1"/>
                </a:solidFill>
              </a:rPr>
              <a:t> P. et al. </a:t>
            </a:r>
            <a:r>
              <a:rPr lang="pl-PL" sz="1400" dirty="0" err="1" smtClean="0">
                <a:solidFill>
                  <a:schemeClr val="bg1"/>
                </a:solidFill>
              </a:rPr>
              <a:t>Biodrugs</a:t>
            </a:r>
            <a:r>
              <a:rPr lang="pl-PL" sz="1400" dirty="0" smtClean="0">
                <a:solidFill>
                  <a:schemeClr val="bg1"/>
                </a:solidFill>
              </a:rPr>
              <a:t> (2007)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8985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10316</TotalTime>
  <Words>1605</Words>
  <Application>Microsoft Office PowerPoint</Application>
  <PresentationFormat>Pokaz na ekranie (4:3)</PresentationFormat>
  <Paragraphs>257</Paragraphs>
  <Slides>26</Slides>
  <Notes>3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8" baseType="lpstr">
      <vt:lpstr>Motyw pakietu Office</vt:lpstr>
      <vt:lpstr>Prism 6</vt:lpstr>
      <vt:lpstr>Orthokine® autologiczna kondycjonowana surowica w  schorzeniach narządu ruchu </vt:lpstr>
      <vt:lpstr>Slajd 2</vt:lpstr>
      <vt:lpstr>Przegląd badań Orthokine®</vt:lpstr>
      <vt:lpstr>Biologiczne podstawy stosowania metody Orthokine® </vt:lpstr>
      <vt:lpstr>Co to jest surowica kondycjonowana…</vt:lpstr>
      <vt:lpstr>Przygotowywanie autologicznej kondycjonowanej surowicy (ACS) – proces Orthokine®</vt:lpstr>
      <vt:lpstr>Slajd 7</vt:lpstr>
      <vt:lpstr>Zmiany stężenia cytokin w ASC (Orthokine®)</vt:lpstr>
      <vt:lpstr>Zmiany stężenia polipeptydowych czynników wzrostu w ASC (Orthokine®)</vt:lpstr>
      <vt:lpstr>Badania in vitro vs praktyczne zastosowanie </vt:lpstr>
      <vt:lpstr>Orthokine® w ch. zwyrodnieniowej stawu kolanowego</vt:lpstr>
      <vt:lpstr>Schemat obserwacji</vt:lpstr>
      <vt:lpstr>Wyniki półroczne – ból (VAS)</vt:lpstr>
      <vt:lpstr>Wyniki półroczne – jakość życia (SF-8)</vt:lpstr>
      <vt:lpstr>Ocena skuteczności terapii przez pacjentów (GPA)</vt:lpstr>
      <vt:lpstr>Obserwacja długokresowa (2 lata)</vt:lpstr>
      <vt:lpstr>Wnioski</vt:lpstr>
      <vt:lpstr>Iniekcje zewnątrzoponowe ACS/Orthokine® w zespołach korzeniowych kręgosłupa lędźwiowego1</vt:lpstr>
      <vt:lpstr>Schemat badania</vt:lpstr>
      <vt:lpstr>Wyniki (ból – VAS)</vt:lpstr>
      <vt:lpstr>Wnioski z badania</vt:lpstr>
      <vt:lpstr>Porównanie danych literaturowych dot. terapii zespołów korzeniowych kręgosłupa</vt:lpstr>
      <vt:lpstr>Przegląd badań Orthokine®</vt:lpstr>
      <vt:lpstr>Podsumowanie</vt:lpstr>
      <vt:lpstr>Slajd 25</vt:lpstr>
      <vt:lpstr>Slajd 26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User</cp:lastModifiedBy>
  <cp:revision>102</cp:revision>
  <dcterms:created xsi:type="dcterms:W3CDTF">2014-05-26T13:30:29Z</dcterms:created>
  <dcterms:modified xsi:type="dcterms:W3CDTF">2015-06-10T12:29:31Z</dcterms:modified>
</cp:coreProperties>
</file>